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89" r:id="rId3"/>
    <p:sldId id="261" r:id="rId4"/>
    <p:sldId id="270" r:id="rId5"/>
    <p:sldId id="264" r:id="rId6"/>
    <p:sldId id="265" r:id="rId7"/>
    <p:sldId id="272" r:id="rId8"/>
    <p:sldId id="273" r:id="rId9"/>
    <p:sldId id="274" r:id="rId10"/>
    <p:sldId id="268" r:id="rId11"/>
    <p:sldId id="267" r:id="rId12"/>
    <p:sldId id="271" r:id="rId13"/>
    <p:sldId id="269" r:id="rId14"/>
    <p:sldId id="280" r:id="rId15"/>
    <p:sldId id="279" r:id="rId16"/>
    <p:sldId id="275" r:id="rId17"/>
    <p:sldId id="284" r:id="rId18"/>
    <p:sldId id="287" r:id="rId19"/>
    <p:sldId id="278" r:id="rId20"/>
    <p:sldId id="277" r:id="rId21"/>
    <p:sldId id="276" r:id="rId22"/>
    <p:sldId id="266" r:id="rId23"/>
    <p:sldId id="286" r:id="rId24"/>
    <p:sldId id="285" r:id="rId25"/>
    <p:sldId id="281" r:id="rId26"/>
    <p:sldId id="283" r:id="rId27"/>
    <p:sldId id="263" r:id="rId28"/>
  </p:sldIdLst>
  <p:sldSz cx="12192000" cy="6858000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00FF"/>
    <a:srgbClr val="0066FF"/>
    <a:srgbClr val="FF33CC"/>
    <a:srgbClr val="F5D9FF"/>
    <a:srgbClr val="FF99FF"/>
    <a:srgbClr val="66CCFF"/>
    <a:srgbClr val="6699FF"/>
    <a:srgbClr val="FFFFCC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12/06/2025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2930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12/06/2025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8598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12/06/2025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8871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12/06/2025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919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12/06/2025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573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12/06/2025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64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12/06/2025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4916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12/06/2025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209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12/06/2025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0592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12/06/2025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5830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12/06/2025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1445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AF187-218E-40B1-A8D5-CC6EB0133286}" type="datetimeFigureOut">
              <a:rPr lang="fr-FR" smtClean="0"/>
              <a:t>12/06/2025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449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31.png"/><Relationship Id="rId4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10" Type="http://schemas.openxmlformats.org/officeDocument/2006/relationships/image" Target="../media/image119.png"/><Relationship Id="rId4" Type="http://schemas.openxmlformats.org/officeDocument/2006/relationships/image" Target="../media/image113.png"/><Relationship Id="rId9" Type="http://schemas.openxmlformats.org/officeDocument/2006/relationships/image" Target="../media/image1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7" Type="http://schemas.openxmlformats.org/officeDocument/2006/relationships/image" Target="../media/image139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3" Type="http://schemas.openxmlformats.org/officeDocument/2006/relationships/image" Target="../media/image141.png"/><Relationship Id="rId7" Type="http://schemas.openxmlformats.org/officeDocument/2006/relationships/image" Target="../media/image14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4.png"/><Relationship Id="rId11" Type="http://schemas.openxmlformats.org/officeDocument/2006/relationships/image" Target="../media/image149.png"/><Relationship Id="rId5" Type="http://schemas.openxmlformats.org/officeDocument/2006/relationships/image" Target="../media/image143.png"/><Relationship Id="rId10" Type="http://schemas.openxmlformats.org/officeDocument/2006/relationships/image" Target="../media/image148.png"/><Relationship Id="rId4" Type="http://schemas.openxmlformats.org/officeDocument/2006/relationships/image" Target="../media/image142.png"/><Relationship Id="rId9" Type="http://schemas.openxmlformats.org/officeDocument/2006/relationships/image" Target="../media/image1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26918" y="477068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LA COLOMBIERE</a:t>
            </a:r>
            <a:endParaRPr lang="fr-FR" dirty="0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3571" y="977215"/>
            <a:ext cx="6068291" cy="5703444"/>
          </a:xfrm>
          <a:prstGeom prst="rect">
            <a:avLst/>
          </a:prstGeom>
        </p:spPr>
      </p:pic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190456"/>
              </p:ext>
            </p:extLst>
          </p:nvPr>
        </p:nvGraphicFramePr>
        <p:xfrm>
          <a:off x="426918" y="1057574"/>
          <a:ext cx="2090058" cy="554272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86246">
                  <a:extLst>
                    <a:ext uri="{9D8B030D-6E8A-4147-A177-3AD203B41FA5}">
                      <a16:colId xmlns:a16="http://schemas.microsoft.com/office/drawing/2014/main" val="4277104754"/>
                    </a:ext>
                  </a:extLst>
                </a:gridCol>
                <a:gridCol w="1103812">
                  <a:extLst>
                    <a:ext uri="{9D8B030D-6E8A-4147-A177-3AD203B41FA5}">
                      <a16:colId xmlns:a16="http://schemas.microsoft.com/office/drawing/2014/main" val="247497278"/>
                    </a:ext>
                  </a:extLst>
                </a:gridCol>
              </a:tblGrid>
              <a:tr h="440316">
                <a:tc>
                  <a:txBody>
                    <a:bodyPr/>
                    <a:lstStyle/>
                    <a:p>
                      <a:pPr algn="ctr"/>
                      <a:r>
                        <a:rPr lang="fr-FR" sz="1100" b="1" dirty="0" smtClean="0">
                          <a:solidFill>
                            <a:schemeClr val="tx1"/>
                          </a:solidFill>
                        </a:rPr>
                        <a:t>BATIMENTS</a:t>
                      </a:r>
                      <a:endParaRPr lang="fr-FR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 smtClean="0">
                          <a:solidFill>
                            <a:schemeClr val="tx1"/>
                          </a:solidFill>
                        </a:rPr>
                        <a:t>ZONES-COULEURS</a:t>
                      </a:r>
                      <a:endParaRPr lang="fr-FR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34132754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A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5720154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B1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6857670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B2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158961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B3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6348049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09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310648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29 A</a:t>
                      </a:r>
                      <a:endParaRPr lang="fr-FR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FF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54258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23 A</a:t>
                      </a:r>
                      <a:endParaRPr lang="fr-FR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732891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D2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290943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D1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090141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03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878962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01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CC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5867038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34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9635365"/>
                  </a:ext>
                </a:extLst>
              </a:tr>
            </a:tbl>
          </a:graphicData>
        </a:graphic>
      </p:graphicFrame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760653"/>
              </p:ext>
            </p:extLst>
          </p:nvPr>
        </p:nvGraphicFramePr>
        <p:xfrm>
          <a:off x="8861367" y="1057574"/>
          <a:ext cx="2903714" cy="554272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38298">
                  <a:extLst>
                    <a:ext uri="{9D8B030D-6E8A-4147-A177-3AD203B41FA5}">
                      <a16:colId xmlns:a16="http://schemas.microsoft.com/office/drawing/2014/main" val="4277104754"/>
                    </a:ext>
                  </a:extLst>
                </a:gridCol>
                <a:gridCol w="1065416">
                  <a:extLst>
                    <a:ext uri="{9D8B030D-6E8A-4147-A177-3AD203B41FA5}">
                      <a16:colId xmlns:a16="http://schemas.microsoft.com/office/drawing/2014/main" val="247497278"/>
                    </a:ext>
                  </a:extLst>
                </a:gridCol>
              </a:tblGrid>
              <a:tr h="344669">
                <a:tc>
                  <a:txBody>
                    <a:bodyPr/>
                    <a:lstStyle/>
                    <a:p>
                      <a:pPr algn="ctr"/>
                      <a:r>
                        <a:rPr lang="fr-FR" sz="1100" b="1" dirty="0" smtClean="0">
                          <a:solidFill>
                            <a:schemeClr val="tx1"/>
                          </a:solidFill>
                        </a:rPr>
                        <a:t>BATIMENTS</a:t>
                      </a:r>
                      <a:endParaRPr lang="fr-FR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 smtClean="0">
                          <a:solidFill>
                            <a:schemeClr val="tx1"/>
                          </a:solidFill>
                        </a:rPr>
                        <a:t>ZONES-COULEURS</a:t>
                      </a:r>
                      <a:endParaRPr lang="fr-FR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34132754"/>
                  </a:ext>
                </a:extLst>
              </a:tr>
              <a:tr h="3446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32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5720154"/>
                  </a:ext>
                </a:extLst>
              </a:tr>
              <a:tr h="3446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37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6857670"/>
                  </a:ext>
                </a:extLst>
              </a:tr>
              <a:tr h="3446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45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CC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158961"/>
                  </a:ext>
                </a:extLst>
              </a:tr>
              <a:tr h="3446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42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6348049"/>
                  </a:ext>
                </a:extLst>
              </a:tr>
              <a:tr h="3446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44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310648"/>
                  </a:ext>
                </a:extLst>
              </a:tr>
              <a:tr h="3446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43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54258"/>
                  </a:ext>
                </a:extLst>
              </a:tr>
              <a:tr h="3446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41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732891"/>
                  </a:ext>
                </a:extLst>
              </a:tr>
              <a:tr h="3446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C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290943"/>
                  </a:ext>
                </a:extLst>
              </a:tr>
              <a:tr h="58378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BW1-  CGOS - BW2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090141"/>
                  </a:ext>
                </a:extLst>
              </a:tr>
              <a:tr h="58378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PARASITOLOGIE Laboratoire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9167994"/>
                  </a:ext>
                </a:extLst>
              </a:tr>
              <a:tr h="3446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CPA Polyclinique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878962"/>
                  </a:ext>
                </a:extLst>
              </a:tr>
              <a:tr h="3446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52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5867038"/>
                  </a:ext>
                </a:extLst>
              </a:tr>
              <a:tr h="58378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MPEA – </a:t>
                      </a:r>
                      <a:r>
                        <a:rPr lang="fr-FR" sz="1400" b="1" kern="1200" dirty="0" err="1" smtClean="0"/>
                        <a:t>Peyre</a:t>
                      </a:r>
                      <a:r>
                        <a:rPr lang="fr-FR" sz="1400" b="1" kern="1200" dirty="0" smtClean="0"/>
                        <a:t> </a:t>
                      </a:r>
                      <a:r>
                        <a:rPr lang="fr-FR" sz="1400" b="1" kern="1200" dirty="0" err="1" smtClean="0"/>
                        <a:t>Plantade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CC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9635365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4462584" y="6488668"/>
            <a:ext cx="324128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fr-FR" b="1" dirty="0"/>
              <a:t>A</a:t>
            </a:r>
          </a:p>
        </p:txBody>
      </p:sp>
      <p:sp>
        <p:nvSpPr>
          <p:cNvPr id="4" name="Rectangle 3"/>
          <p:cNvSpPr/>
          <p:nvPr/>
        </p:nvSpPr>
        <p:spPr>
          <a:xfrm>
            <a:off x="4924273" y="6119336"/>
            <a:ext cx="431528" cy="369332"/>
          </a:xfrm>
          <a:prstGeom prst="rect">
            <a:avLst/>
          </a:prstGeom>
          <a:solidFill>
            <a:srgbClr val="FF33CC"/>
          </a:solidFill>
        </p:spPr>
        <p:txBody>
          <a:bodyPr wrap="none">
            <a:spAutoFit/>
          </a:bodyPr>
          <a:lstStyle/>
          <a:p>
            <a:r>
              <a:rPr lang="fr-FR" b="1" dirty="0"/>
              <a:t>B1</a:t>
            </a:r>
          </a:p>
        </p:txBody>
      </p:sp>
      <p:sp>
        <p:nvSpPr>
          <p:cNvPr id="5" name="Rectangle 4"/>
          <p:cNvSpPr/>
          <p:nvPr/>
        </p:nvSpPr>
        <p:spPr>
          <a:xfrm>
            <a:off x="5793970" y="5451363"/>
            <a:ext cx="431528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B2</a:t>
            </a:r>
            <a:endParaRPr lang="fr-FR" b="1" dirty="0"/>
          </a:p>
        </p:txBody>
      </p:sp>
      <p:sp>
        <p:nvSpPr>
          <p:cNvPr id="9" name="Rectangle 8"/>
          <p:cNvSpPr/>
          <p:nvPr/>
        </p:nvSpPr>
        <p:spPr>
          <a:xfrm>
            <a:off x="6705966" y="4801585"/>
            <a:ext cx="43152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B3</a:t>
            </a:r>
            <a:endParaRPr lang="fr-FR" b="1" dirty="0"/>
          </a:p>
        </p:txBody>
      </p:sp>
      <p:sp>
        <p:nvSpPr>
          <p:cNvPr id="13" name="Rectangle 12"/>
          <p:cNvSpPr/>
          <p:nvPr/>
        </p:nvSpPr>
        <p:spPr>
          <a:xfrm>
            <a:off x="7381517" y="4511224"/>
            <a:ext cx="418704" cy="369332"/>
          </a:xfrm>
          <a:prstGeom prst="rect">
            <a:avLst/>
          </a:prstGeom>
          <a:solidFill>
            <a:srgbClr val="0000FF"/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09</a:t>
            </a:r>
            <a:endParaRPr lang="fr-FR" b="1" dirty="0"/>
          </a:p>
        </p:txBody>
      </p:sp>
      <p:sp>
        <p:nvSpPr>
          <p:cNvPr id="14" name="Rectangle 13"/>
          <p:cNvSpPr/>
          <p:nvPr/>
        </p:nvSpPr>
        <p:spPr>
          <a:xfrm>
            <a:off x="7993817" y="4141892"/>
            <a:ext cx="418704" cy="369332"/>
          </a:xfrm>
          <a:prstGeom prst="rect">
            <a:avLst/>
          </a:prstGeom>
          <a:solidFill>
            <a:srgbClr val="FF99FF"/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29</a:t>
            </a:r>
            <a:endParaRPr lang="fr-FR" b="1" dirty="0"/>
          </a:p>
        </p:txBody>
      </p:sp>
      <p:sp>
        <p:nvSpPr>
          <p:cNvPr id="6" name="Rectangle 5"/>
          <p:cNvSpPr/>
          <p:nvPr/>
        </p:nvSpPr>
        <p:spPr>
          <a:xfrm>
            <a:off x="7590869" y="3227709"/>
            <a:ext cx="418704" cy="369332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23</a:t>
            </a:r>
            <a:endParaRPr lang="fr-FR" b="1" dirty="0"/>
          </a:p>
        </p:txBody>
      </p:sp>
      <p:sp>
        <p:nvSpPr>
          <p:cNvPr id="7" name="Rectangle 6"/>
          <p:cNvSpPr/>
          <p:nvPr/>
        </p:nvSpPr>
        <p:spPr>
          <a:xfrm>
            <a:off x="6503026" y="2431260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21</a:t>
            </a:r>
            <a:endParaRPr lang="fr-FR" b="1" dirty="0"/>
          </a:p>
        </p:txBody>
      </p:sp>
      <p:sp>
        <p:nvSpPr>
          <p:cNvPr id="17" name="Rectangle 16"/>
          <p:cNvSpPr/>
          <p:nvPr/>
        </p:nvSpPr>
        <p:spPr>
          <a:xfrm>
            <a:off x="6714801" y="3370797"/>
            <a:ext cx="447558" cy="369332"/>
          </a:xfrm>
          <a:prstGeom prst="rect">
            <a:avLst/>
          </a:prstGeom>
          <a:solidFill>
            <a:srgbClr val="CCCCFF"/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D2</a:t>
            </a:r>
            <a:endParaRPr lang="fr-FR" b="1" dirty="0"/>
          </a:p>
        </p:txBody>
      </p:sp>
      <p:sp>
        <p:nvSpPr>
          <p:cNvPr id="18" name="Rectangle 17"/>
          <p:cNvSpPr/>
          <p:nvPr/>
        </p:nvSpPr>
        <p:spPr>
          <a:xfrm>
            <a:off x="6485360" y="3071524"/>
            <a:ext cx="447558" cy="369332"/>
          </a:xfrm>
          <a:prstGeom prst="rect">
            <a:avLst/>
          </a:prstGeom>
          <a:solidFill>
            <a:srgbClr val="7030A0"/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D1</a:t>
            </a:r>
            <a:endParaRPr lang="fr-FR" b="1" dirty="0"/>
          </a:p>
        </p:txBody>
      </p:sp>
      <p:sp>
        <p:nvSpPr>
          <p:cNvPr id="19" name="Rectangle 18"/>
          <p:cNvSpPr/>
          <p:nvPr/>
        </p:nvSpPr>
        <p:spPr>
          <a:xfrm>
            <a:off x="6145710" y="2829067"/>
            <a:ext cx="418704" cy="369332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03</a:t>
            </a:r>
            <a:endParaRPr lang="fr-FR" b="1" dirty="0"/>
          </a:p>
        </p:txBody>
      </p:sp>
      <p:sp>
        <p:nvSpPr>
          <p:cNvPr id="20" name="Rectangle 19"/>
          <p:cNvSpPr/>
          <p:nvPr/>
        </p:nvSpPr>
        <p:spPr>
          <a:xfrm>
            <a:off x="5714519" y="2349699"/>
            <a:ext cx="418704" cy="369332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01</a:t>
            </a:r>
            <a:endParaRPr lang="fr-FR" b="1" dirty="0"/>
          </a:p>
        </p:txBody>
      </p:sp>
      <p:sp>
        <p:nvSpPr>
          <p:cNvPr id="21" name="Rectangle 20"/>
          <p:cNvSpPr/>
          <p:nvPr/>
        </p:nvSpPr>
        <p:spPr>
          <a:xfrm>
            <a:off x="5608450" y="1634805"/>
            <a:ext cx="418704" cy="369332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32</a:t>
            </a:r>
            <a:endParaRPr lang="fr-FR" b="1" dirty="0"/>
          </a:p>
        </p:txBody>
      </p:sp>
      <p:sp>
        <p:nvSpPr>
          <p:cNvPr id="22" name="Rectangle 21"/>
          <p:cNvSpPr/>
          <p:nvPr/>
        </p:nvSpPr>
        <p:spPr>
          <a:xfrm>
            <a:off x="5219220" y="2125038"/>
            <a:ext cx="418704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34</a:t>
            </a:r>
            <a:endParaRPr lang="fr-FR" b="1" dirty="0"/>
          </a:p>
        </p:txBody>
      </p:sp>
      <p:sp>
        <p:nvSpPr>
          <p:cNvPr id="23" name="Rectangle 22"/>
          <p:cNvSpPr/>
          <p:nvPr/>
        </p:nvSpPr>
        <p:spPr>
          <a:xfrm>
            <a:off x="4462584" y="1940372"/>
            <a:ext cx="418704" cy="36933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fr-FR" b="1" dirty="0" smtClean="0"/>
              <a:t>37</a:t>
            </a:r>
            <a:endParaRPr lang="fr-FR" b="1" dirty="0"/>
          </a:p>
        </p:txBody>
      </p:sp>
      <p:sp>
        <p:nvSpPr>
          <p:cNvPr id="24" name="Rectangle 23"/>
          <p:cNvSpPr/>
          <p:nvPr/>
        </p:nvSpPr>
        <p:spPr>
          <a:xfrm>
            <a:off x="4074648" y="2165033"/>
            <a:ext cx="418704" cy="369332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45</a:t>
            </a:r>
            <a:endParaRPr lang="fr-FR" b="1" dirty="0"/>
          </a:p>
        </p:txBody>
      </p:sp>
      <p:sp>
        <p:nvSpPr>
          <p:cNvPr id="25" name="Rectangle 24"/>
          <p:cNvSpPr/>
          <p:nvPr/>
        </p:nvSpPr>
        <p:spPr>
          <a:xfrm>
            <a:off x="3177690" y="2125038"/>
            <a:ext cx="418704" cy="369332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42</a:t>
            </a:r>
            <a:endParaRPr lang="fr-FR" b="1" dirty="0"/>
          </a:p>
        </p:txBody>
      </p:sp>
      <p:sp>
        <p:nvSpPr>
          <p:cNvPr id="26" name="Rectangle 25"/>
          <p:cNvSpPr/>
          <p:nvPr/>
        </p:nvSpPr>
        <p:spPr>
          <a:xfrm>
            <a:off x="3341088" y="2702192"/>
            <a:ext cx="418704" cy="369332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44</a:t>
            </a:r>
            <a:endParaRPr lang="fr-FR" b="1" dirty="0"/>
          </a:p>
        </p:txBody>
      </p:sp>
      <p:sp>
        <p:nvSpPr>
          <p:cNvPr id="29" name="Rectangle 28"/>
          <p:cNvSpPr/>
          <p:nvPr/>
        </p:nvSpPr>
        <p:spPr>
          <a:xfrm>
            <a:off x="3911410" y="3277188"/>
            <a:ext cx="418704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43</a:t>
            </a:r>
            <a:endParaRPr lang="fr-FR" b="1" dirty="0"/>
          </a:p>
        </p:txBody>
      </p:sp>
      <p:sp>
        <p:nvSpPr>
          <p:cNvPr id="30" name="Rectangle 29"/>
          <p:cNvSpPr/>
          <p:nvPr/>
        </p:nvSpPr>
        <p:spPr>
          <a:xfrm>
            <a:off x="4470853" y="3597041"/>
            <a:ext cx="418704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41</a:t>
            </a:r>
            <a:endParaRPr lang="fr-FR" b="1" dirty="0"/>
          </a:p>
        </p:txBody>
      </p:sp>
      <p:sp>
        <p:nvSpPr>
          <p:cNvPr id="31" name="Rectangle 30"/>
          <p:cNvSpPr/>
          <p:nvPr/>
        </p:nvSpPr>
        <p:spPr>
          <a:xfrm>
            <a:off x="3909481" y="1413277"/>
            <a:ext cx="561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MIT</a:t>
            </a:r>
            <a:endParaRPr lang="fr-FR" b="1" dirty="0"/>
          </a:p>
        </p:txBody>
      </p:sp>
      <p:sp>
        <p:nvSpPr>
          <p:cNvPr id="32" name="Rectangle 31"/>
          <p:cNvSpPr/>
          <p:nvPr/>
        </p:nvSpPr>
        <p:spPr>
          <a:xfrm>
            <a:off x="5316243" y="3214441"/>
            <a:ext cx="306494" cy="369332"/>
          </a:xfrm>
          <a:prstGeom prst="rect">
            <a:avLst/>
          </a:prstGeom>
          <a:solidFill>
            <a:srgbClr val="66CCFF"/>
          </a:solidFill>
        </p:spPr>
        <p:txBody>
          <a:bodyPr wrap="none">
            <a:spAutoFit/>
          </a:bodyPr>
          <a:lstStyle/>
          <a:p>
            <a:r>
              <a:rPr lang="fr-FR" b="1" dirty="0" smtClean="0"/>
              <a:t>C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16546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032188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D2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919" y="3787382"/>
            <a:ext cx="3139242" cy="292604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/>
          <a:srcRect b="21547"/>
          <a:stretch/>
        </p:blipFill>
        <p:spPr>
          <a:xfrm>
            <a:off x="3802335" y="1515291"/>
            <a:ext cx="3971135" cy="499980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5467" y="1515292"/>
            <a:ext cx="3722942" cy="249500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5467" y="4231157"/>
            <a:ext cx="3722942" cy="228394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853" y="1515292"/>
            <a:ext cx="3188484" cy="171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17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949646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D1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859" y="3358342"/>
            <a:ext cx="3540487" cy="3273211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/>
          <a:srcRect b="27499"/>
          <a:stretch/>
        </p:blipFill>
        <p:spPr>
          <a:xfrm>
            <a:off x="6797020" y="4326846"/>
            <a:ext cx="5094513" cy="2296155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/>
          <a:srcRect b="21565"/>
          <a:stretch/>
        </p:blipFill>
        <p:spPr>
          <a:xfrm>
            <a:off x="6864500" y="1466916"/>
            <a:ext cx="4959552" cy="276545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752714" y="1581032"/>
            <a:ext cx="2974458" cy="2746228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6"/>
          <a:srcRect l="35520" t="37025" r="26605" b="32463"/>
          <a:stretch/>
        </p:blipFill>
        <p:spPr>
          <a:xfrm>
            <a:off x="426918" y="1466915"/>
            <a:ext cx="3188467" cy="171894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34309" y="4613859"/>
            <a:ext cx="2768237" cy="200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20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697864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03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833190"/>
              </p:ext>
            </p:extLst>
          </p:nvPr>
        </p:nvGraphicFramePr>
        <p:xfrm>
          <a:off x="3220716" y="1363012"/>
          <a:ext cx="8816112" cy="5011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4028">
                  <a:extLst>
                    <a:ext uri="{9D8B030D-6E8A-4147-A177-3AD203B41FA5}">
                      <a16:colId xmlns:a16="http://schemas.microsoft.com/office/drawing/2014/main" val="1084344066"/>
                    </a:ext>
                  </a:extLst>
                </a:gridCol>
                <a:gridCol w="2204028">
                  <a:extLst>
                    <a:ext uri="{9D8B030D-6E8A-4147-A177-3AD203B41FA5}">
                      <a16:colId xmlns:a16="http://schemas.microsoft.com/office/drawing/2014/main" val="4153364247"/>
                    </a:ext>
                  </a:extLst>
                </a:gridCol>
                <a:gridCol w="2204028">
                  <a:extLst>
                    <a:ext uri="{9D8B030D-6E8A-4147-A177-3AD203B41FA5}">
                      <a16:colId xmlns:a16="http://schemas.microsoft.com/office/drawing/2014/main" val="3635691562"/>
                    </a:ext>
                  </a:extLst>
                </a:gridCol>
                <a:gridCol w="2204028">
                  <a:extLst>
                    <a:ext uri="{9D8B030D-6E8A-4147-A177-3AD203B41FA5}">
                      <a16:colId xmlns:a16="http://schemas.microsoft.com/office/drawing/2014/main" val="1127331071"/>
                    </a:ext>
                  </a:extLst>
                </a:gridCol>
              </a:tblGrid>
              <a:tr h="440850">
                <a:tc>
                  <a:txBody>
                    <a:bodyPr/>
                    <a:lstStyle/>
                    <a:p>
                      <a:pPr algn="ctr"/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2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4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3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1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884677"/>
                  </a:ext>
                </a:extLst>
              </a:tr>
              <a:tr h="4570356">
                <a:tc>
                  <a:txBody>
                    <a:bodyPr/>
                    <a:lstStyle/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153273"/>
                  </a:ext>
                </a:extLst>
              </a:tr>
            </a:tbl>
          </a:graphicData>
        </a:graphic>
      </p:graphicFrame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0719" y="1903064"/>
            <a:ext cx="3382119" cy="479699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633972" y="2956497"/>
            <a:ext cx="4768484" cy="266162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8355120" y="2981529"/>
            <a:ext cx="4760171" cy="260324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220717" y="6302215"/>
            <a:ext cx="77950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fr-FR" b="1" dirty="0">
                <a:solidFill>
                  <a:prstClr val="black"/>
                </a:solidFill>
              </a:rPr>
              <a:t>Face </a:t>
            </a:r>
            <a:r>
              <a:rPr lang="fr-FR" b="1" dirty="0" smtClean="0">
                <a:solidFill>
                  <a:prstClr val="black"/>
                </a:solidFill>
              </a:rPr>
              <a:t>4</a:t>
            </a:r>
            <a:endParaRPr lang="fr-FR" b="1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87400" y="6293903"/>
            <a:ext cx="77950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fr-FR" b="1" dirty="0">
                <a:solidFill>
                  <a:prstClr val="black"/>
                </a:solidFill>
              </a:rPr>
              <a:t>Face </a:t>
            </a:r>
            <a:r>
              <a:rPr lang="fr-FR" b="1" dirty="0" smtClean="0">
                <a:solidFill>
                  <a:prstClr val="black"/>
                </a:solidFill>
              </a:rPr>
              <a:t>3</a:t>
            </a:r>
            <a:endParaRPr lang="fr-FR" b="1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433586" y="6293903"/>
            <a:ext cx="77950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fr-FR" b="1" dirty="0"/>
              <a:t>Face 1</a:t>
            </a: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206" y="5149575"/>
            <a:ext cx="2625883" cy="155048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91629" y="6330726"/>
            <a:ext cx="77950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fr-FR" b="1" dirty="0"/>
              <a:t>Face 2</a:t>
            </a: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265" y="1487978"/>
            <a:ext cx="2327564" cy="338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55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407669"/>
              </p:ext>
            </p:extLst>
          </p:nvPr>
        </p:nvGraphicFramePr>
        <p:xfrm>
          <a:off x="418407" y="822960"/>
          <a:ext cx="11540817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40817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01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C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435344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908335"/>
              </p:ext>
            </p:extLst>
          </p:nvPr>
        </p:nvGraphicFramePr>
        <p:xfrm>
          <a:off x="2971337" y="1294432"/>
          <a:ext cx="8987887" cy="5038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2229">
                  <a:extLst>
                    <a:ext uri="{9D8B030D-6E8A-4147-A177-3AD203B41FA5}">
                      <a16:colId xmlns:a16="http://schemas.microsoft.com/office/drawing/2014/main" val="1084344066"/>
                    </a:ext>
                  </a:extLst>
                </a:gridCol>
                <a:gridCol w="2191188">
                  <a:extLst>
                    <a:ext uri="{9D8B030D-6E8A-4147-A177-3AD203B41FA5}">
                      <a16:colId xmlns:a16="http://schemas.microsoft.com/office/drawing/2014/main" val="4153364247"/>
                    </a:ext>
                  </a:extLst>
                </a:gridCol>
                <a:gridCol w="1770630">
                  <a:extLst>
                    <a:ext uri="{9D8B030D-6E8A-4147-A177-3AD203B41FA5}">
                      <a16:colId xmlns:a16="http://schemas.microsoft.com/office/drawing/2014/main" val="3635691562"/>
                    </a:ext>
                  </a:extLst>
                </a:gridCol>
                <a:gridCol w="3053840">
                  <a:extLst>
                    <a:ext uri="{9D8B030D-6E8A-4147-A177-3AD203B41FA5}">
                      <a16:colId xmlns:a16="http://schemas.microsoft.com/office/drawing/2014/main" val="1127331071"/>
                    </a:ext>
                  </a:extLst>
                </a:gridCol>
              </a:tblGrid>
              <a:tr h="467866">
                <a:tc>
                  <a:txBody>
                    <a:bodyPr/>
                    <a:lstStyle/>
                    <a:p>
                      <a:pPr algn="ctr"/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1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2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3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4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C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884677"/>
                  </a:ext>
                </a:extLst>
              </a:tr>
              <a:tr h="4570356">
                <a:tc>
                  <a:txBody>
                    <a:bodyPr/>
                    <a:lstStyle/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153273"/>
                  </a:ext>
                </a:extLst>
              </a:tr>
            </a:tbl>
          </a:graphicData>
        </a:graphic>
      </p:graphicFrame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75" y="1363012"/>
            <a:ext cx="2214508" cy="4879846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991538" y="3053937"/>
            <a:ext cx="4167629" cy="190823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9043" y="1924239"/>
            <a:ext cx="2840182" cy="416762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6428" y="1924239"/>
            <a:ext cx="1803166" cy="416763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2249" y="1924239"/>
            <a:ext cx="2039791" cy="416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8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386608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34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691316"/>
              </p:ext>
            </p:extLst>
          </p:nvPr>
        </p:nvGraphicFramePr>
        <p:xfrm>
          <a:off x="3519978" y="1363012"/>
          <a:ext cx="8128000" cy="4966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08434406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15336424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63569156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127331071"/>
                    </a:ext>
                  </a:extLst>
                </a:gridCol>
              </a:tblGrid>
              <a:tr h="282908">
                <a:tc>
                  <a:txBody>
                    <a:bodyPr/>
                    <a:lstStyle/>
                    <a:p>
                      <a:pPr algn="ctr"/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1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2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3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4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884677"/>
                  </a:ext>
                </a:extLst>
              </a:tr>
              <a:tr h="4570356">
                <a:tc>
                  <a:txBody>
                    <a:bodyPr/>
                    <a:lstStyle/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153273"/>
                  </a:ext>
                </a:extLst>
              </a:tr>
            </a:tbl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b="26887"/>
          <a:stretch/>
        </p:blipFill>
        <p:spPr>
          <a:xfrm>
            <a:off x="3519978" y="1972492"/>
            <a:ext cx="4592056" cy="223374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/>
          <a:srcRect l="18438" r="35556"/>
          <a:stretch/>
        </p:blipFill>
        <p:spPr>
          <a:xfrm rot="5400000">
            <a:off x="8672205" y="1637951"/>
            <a:ext cx="2233749" cy="2902831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407" y="1363012"/>
            <a:ext cx="3003672" cy="3491621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451" y="5037512"/>
            <a:ext cx="3246528" cy="173739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88778" y="4370085"/>
            <a:ext cx="3551417" cy="2329973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6981" y="4370085"/>
            <a:ext cx="3532909" cy="2329973"/>
          </a:xfrm>
          <a:prstGeom prst="rect">
            <a:avLst/>
          </a:prstGeom>
        </p:spPr>
      </p:pic>
      <p:cxnSp>
        <p:nvCxnSpPr>
          <p:cNvPr id="11" name="Connecteur droit avec flèche 10"/>
          <p:cNvCxnSpPr/>
          <p:nvPr/>
        </p:nvCxnSpPr>
        <p:spPr>
          <a:xfrm flipH="1">
            <a:off x="1421476" y="3175462"/>
            <a:ext cx="1537855" cy="256032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101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348663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32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1959421"/>
              </p:ext>
            </p:extLst>
          </p:nvPr>
        </p:nvGraphicFramePr>
        <p:xfrm>
          <a:off x="3865946" y="1363012"/>
          <a:ext cx="7890624" cy="5011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2656">
                  <a:extLst>
                    <a:ext uri="{9D8B030D-6E8A-4147-A177-3AD203B41FA5}">
                      <a16:colId xmlns:a16="http://schemas.microsoft.com/office/drawing/2014/main" val="1084344066"/>
                    </a:ext>
                  </a:extLst>
                </a:gridCol>
                <a:gridCol w="1972656">
                  <a:extLst>
                    <a:ext uri="{9D8B030D-6E8A-4147-A177-3AD203B41FA5}">
                      <a16:colId xmlns:a16="http://schemas.microsoft.com/office/drawing/2014/main" val="4153364247"/>
                    </a:ext>
                  </a:extLst>
                </a:gridCol>
                <a:gridCol w="1972656">
                  <a:extLst>
                    <a:ext uri="{9D8B030D-6E8A-4147-A177-3AD203B41FA5}">
                      <a16:colId xmlns:a16="http://schemas.microsoft.com/office/drawing/2014/main" val="3635691562"/>
                    </a:ext>
                  </a:extLst>
                </a:gridCol>
                <a:gridCol w="1972656">
                  <a:extLst>
                    <a:ext uri="{9D8B030D-6E8A-4147-A177-3AD203B41FA5}">
                      <a16:colId xmlns:a16="http://schemas.microsoft.com/office/drawing/2014/main" val="1127331071"/>
                    </a:ext>
                  </a:extLst>
                </a:gridCol>
              </a:tblGrid>
              <a:tr h="440846">
                <a:tc>
                  <a:txBody>
                    <a:bodyPr/>
                    <a:lstStyle/>
                    <a:p>
                      <a:pPr algn="ctr"/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1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2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3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4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884677"/>
                  </a:ext>
                </a:extLst>
              </a:tr>
              <a:tr h="4570356">
                <a:tc>
                  <a:txBody>
                    <a:bodyPr/>
                    <a:lstStyle/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153273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115" y="1872013"/>
            <a:ext cx="3486859" cy="431904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5946" y="1933735"/>
            <a:ext cx="4049512" cy="258947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0430" y="1933735"/>
            <a:ext cx="3390745" cy="258947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4319120" y="4610070"/>
            <a:ext cx="1782822" cy="2247532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6"/>
          <a:srcRect b="24478"/>
          <a:stretch/>
        </p:blipFill>
        <p:spPr>
          <a:xfrm>
            <a:off x="6450676" y="4785745"/>
            <a:ext cx="5281427" cy="1907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59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341814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bg1"/>
                          </a:solidFill>
                        </a:rPr>
                        <a:t>37</a:t>
                      </a:r>
                      <a:endParaRPr lang="fr-FR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830636"/>
              </p:ext>
            </p:extLst>
          </p:nvPr>
        </p:nvGraphicFramePr>
        <p:xfrm>
          <a:off x="2776450" y="1363012"/>
          <a:ext cx="9151477" cy="4966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8924">
                  <a:extLst>
                    <a:ext uri="{9D8B030D-6E8A-4147-A177-3AD203B41FA5}">
                      <a16:colId xmlns:a16="http://schemas.microsoft.com/office/drawing/2014/main" val="1084344066"/>
                    </a:ext>
                  </a:extLst>
                </a:gridCol>
                <a:gridCol w="2707222">
                  <a:extLst>
                    <a:ext uri="{9D8B030D-6E8A-4147-A177-3AD203B41FA5}">
                      <a16:colId xmlns:a16="http://schemas.microsoft.com/office/drawing/2014/main" val="4153364247"/>
                    </a:ext>
                  </a:extLst>
                </a:gridCol>
                <a:gridCol w="1739910">
                  <a:extLst>
                    <a:ext uri="{9D8B030D-6E8A-4147-A177-3AD203B41FA5}">
                      <a16:colId xmlns:a16="http://schemas.microsoft.com/office/drawing/2014/main" val="3635691562"/>
                    </a:ext>
                  </a:extLst>
                </a:gridCol>
                <a:gridCol w="2195421">
                  <a:extLst>
                    <a:ext uri="{9D8B030D-6E8A-4147-A177-3AD203B41FA5}">
                      <a16:colId xmlns:a16="http://schemas.microsoft.com/office/drawing/2014/main" val="1127331071"/>
                    </a:ext>
                  </a:extLst>
                </a:gridCol>
              </a:tblGrid>
              <a:tr h="361285">
                <a:tc>
                  <a:txBody>
                    <a:bodyPr/>
                    <a:lstStyle/>
                    <a:p>
                      <a:pPr algn="ctr"/>
                      <a:r>
                        <a:rPr lang="fr-FR" sz="20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Face 1</a:t>
                      </a:r>
                      <a:endParaRPr lang="fr-FR" sz="2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Face 2</a:t>
                      </a:r>
                      <a:endParaRPr lang="fr-FR" sz="2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3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4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884677"/>
                  </a:ext>
                </a:extLst>
              </a:tr>
              <a:tr h="4570356">
                <a:tc>
                  <a:txBody>
                    <a:bodyPr/>
                    <a:lstStyle/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153273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71" y="1945178"/>
            <a:ext cx="2524776" cy="383216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7570" y="2033976"/>
            <a:ext cx="4176808" cy="3624668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7381" y="2033976"/>
            <a:ext cx="2039300" cy="362466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3505" y="2033976"/>
            <a:ext cx="2584421" cy="3624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39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328408"/>
              </p:ext>
            </p:extLst>
          </p:nvPr>
        </p:nvGraphicFramePr>
        <p:xfrm>
          <a:off x="418407" y="822960"/>
          <a:ext cx="11509520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9520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bg1"/>
                          </a:solidFill>
                        </a:rPr>
                        <a:t>45</a:t>
                      </a:r>
                      <a:endParaRPr lang="fr-FR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C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818304"/>
              </p:ext>
            </p:extLst>
          </p:nvPr>
        </p:nvGraphicFramePr>
        <p:xfrm>
          <a:off x="2623120" y="1363012"/>
          <a:ext cx="9304807" cy="4966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0960">
                  <a:extLst>
                    <a:ext uri="{9D8B030D-6E8A-4147-A177-3AD203B41FA5}">
                      <a16:colId xmlns:a16="http://schemas.microsoft.com/office/drawing/2014/main" val="1084344066"/>
                    </a:ext>
                  </a:extLst>
                </a:gridCol>
                <a:gridCol w="2190996">
                  <a:extLst>
                    <a:ext uri="{9D8B030D-6E8A-4147-A177-3AD203B41FA5}">
                      <a16:colId xmlns:a16="http://schemas.microsoft.com/office/drawing/2014/main" val="4153364247"/>
                    </a:ext>
                  </a:extLst>
                </a:gridCol>
                <a:gridCol w="2330646">
                  <a:extLst>
                    <a:ext uri="{9D8B030D-6E8A-4147-A177-3AD203B41FA5}">
                      <a16:colId xmlns:a16="http://schemas.microsoft.com/office/drawing/2014/main" val="3635691562"/>
                    </a:ext>
                  </a:extLst>
                </a:gridCol>
                <a:gridCol w="2232205">
                  <a:extLst>
                    <a:ext uri="{9D8B030D-6E8A-4147-A177-3AD203B41FA5}">
                      <a16:colId xmlns:a16="http://schemas.microsoft.com/office/drawing/2014/main" val="1127331071"/>
                    </a:ext>
                  </a:extLst>
                </a:gridCol>
              </a:tblGrid>
              <a:tr h="361285">
                <a:tc>
                  <a:txBody>
                    <a:bodyPr/>
                    <a:lstStyle/>
                    <a:p>
                      <a:pPr algn="ctr"/>
                      <a:r>
                        <a:rPr lang="fr-FR" sz="20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Face 1</a:t>
                      </a:r>
                      <a:endParaRPr lang="fr-FR" sz="2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Face 2</a:t>
                      </a:r>
                      <a:endParaRPr lang="fr-FR" sz="2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3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4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C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884677"/>
                  </a:ext>
                </a:extLst>
              </a:tr>
              <a:tr h="4570356">
                <a:tc>
                  <a:txBody>
                    <a:bodyPr/>
                    <a:lstStyle/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153273"/>
                  </a:ext>
                </a:extLst>
              </a:tr>
            </a:tbl>
          </a:graphicData>
        </a:graphic>
      </p:graphicFrame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2920" y="2004859"/>
            <a:ext cx="2241222" cy="372260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1882" y="2004858"/>
            <a:ext cx="2613897" cy="372260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7017" y="2004859"/>
            <a:ext cx="2132671" cy="3722608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0926" y="2004859"/>
            <a:ext cx="2380757" cy="3722608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04" y="1813665"/>
            <a:ext cx="2436763" cy="391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26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490192"/>
              </p:ext>
            </p:extLst>
          </p:nvPr>
        </p:nvGraphicFramePr>
        <p:xfrm>
          <a:off x="409895" y="793972"/>
          <a:ext cx="11346674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6674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bg1"/>
                          </a:solidFill>
                        </a:rPr>
                        <a:t>42</a:t>
                      </a:r>
                      <a:endParaRPr lang="fr-FR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3120" y="1828828"/>
            <a:ext cx="2555709" cy="246305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7948" y="1828828"/>
            <a:ext cx="2967263" cy="246305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9498" y="1828828"/>
            <a:ext cx="3224177" cy="2463054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5"/>
          <a:srcRect b="17851"/>
          <a:stretch/>
        </p:blipFill>
        <p:spPr>
          <a:xfrm>
            <a:off x="4151082" y="4387405"/>
            <a:ext cx="6050505" cy="2344867"/>
          </a:xfrm>
          <a:prstGeom prst="rect">
            <a:avLst/>
          </a:prstGeom>
        </p:spPr>
      </p:pic>
      <p:graphicFrame>
        <p:nvGraphicFramePr>
          <p:cNvPr id="14" name="Tableau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371566"/>
              </p:ext>
            </p:extLst>
          </p:nvPr>
        </p:nvGraphicFramePr>
        <p:xfrm>
          <a:off x="409895" y="1317764"/>
          <a:ext cx="11329652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2413">
                  <a:extLst>
                    <a:ext uri="{9D8B030D-6E8A-4147-A177-3AD203B41FA5}">
                      <a16:colId xmlns:a16="http://schemas.microsoft.com/office/drawing/2014/main" val="3997018862"/>
                    </a:ext>
                  </a:extLst>
                </a:gridCol>
                <a:gridCol w="2832413">
                  <a:extLst>
                    <a:ext uri="{9D8B030D-6E8A-4147-A177-3AD203B41FA5}">
                      <a16:colId xmlns:a16="http://schemas.microsoft.com/office/drawing/2014/main" val="3069315241"/>
                    </a:ext>
                  </a:extLst>
                </a:gridCol>
                <a:gridCol w="2832413">
                  <a:extLst>
                    <a:ext uri="{9D8B030D-6E8A-4147-A177-3AD203B41FA5}">
                      <a16:colId xmlns:a16="http://schemas.microsoft.com/office/drawing/2014/main" val="2591470719"/>
                    </a:ext>
                  </a:extLst>
                </a:gridCol>
                <a:gridCol w="2832413">
                  <a:extLst>
                    <a:ext uri="{9D8B030D-6E8A-4147-A177-3AD203B41FA5}">
                      <a16:colId xmlns:a16="http://schemas.microsoft.com/office/drawing/2014/main" val="1240637407"/>
                    </a:ext>
                  </a:extLst>
                </a:gridCol>
              </a:tblGrid>
              <a:tr h="34180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Zone 1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Zone 2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Zone 3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Zone 4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1630926"/>
                  </a:ext>
                </a:extLst>
              </a:tr>
            </a:tbl>
          </a:graphicData>
        </a:graphic>
      </p:graphicFrame>
      <p:pic>
        <p:nvPicPr>
          <p:cNvPr id="16" name="Imag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02" y="2003517"/>
            <a:ext cx="2472491" cy="4190703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1082" y="6238453"/>
            <a:ext cx="914479" cy="493819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20" name="Rectangle 19"/>
          <p:cNvSpPr/>
          <p:nvPr/>
        </p:nvSpPr>
        <p:spPr>
          <a:xfrm>
            <a:off x="2623120" y="3922550"/>
            <a:ext cx="817788" cy="369332"/>
          </a:xfrm>
          <a:prstGeom prst="rect">
            <a:avLst/>
          </a:prstGeom>
          <a:solidFill>
            <a:srgbClr val="FF00FF"/>
          </a:solidFill>
        </p:spPr>
        <p:txBody>
          <a:bodyPr wrap="none">
            <a:spAutoFit/>
          </a:bodyPr>
          <a:lstStyle/>
          <a:p>
            <a:pPr algn="ctr"/>
            <a:r>
              <a:rPr lang="fr-FR" b="1" dirty="0"/>
              <a:t>Zone 2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367948" y="3914202"/>
            <a:ext cx="817788" cy="369332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ysClr val="windowText" lastClr="000000"/>
                </a:solidFill>
              </a:rPr>
              <a:t>Zone 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589498" y="3914202"/>
            <a:ext cx="81778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ysClr val="windowText" lastClr="000000"/>
                </a:solidFill>
              </a:rPr>
              <a:t>Zone </a:t>
            </a:r>
            <a:r>
              <a:rPr lang="fr-FR" b="1" dirty="0" smtClean="0">
                <a:solidFill>
                  <a:sysClr val="windowText" lastClr="000000"/>
                </a:solidFill>
              </a:rPr>
              <a:t>4</a:t>
            </a:r>
            <a:endParaRPr lang="fr-FR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12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15" name="Tableau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254979"/>
              </p:ext>
            </p:extLst>
          </p:nvPr>
        </p:nvGraphicFramePr>
        <p:xfrm>
          <a:off x="348541" y="907134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44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cxnSp>
        <p:nvCxnSpPr>
          <p:cNvPr id="9" name="Connecteur droit avec flèche 8"/>
          <p:cNvCxnSpPr/>
          <p:nvPr/>
        </p:nvCxnSpPr>
        <p:spPr>
          <a:xfrm flipH="1" flipV="1">
            <a:off x="3631474" y="5094514"/>
            <a:ext cx="509452" cy="3004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2"/>
          <a:srcRect b="25984"/>
          <a:stretch/>
        </p:blipFill>
        <p:spPr>
          <a:xfrm>
            <a:off x="4938232" y="1496406"/>
            <a:ext cx="4694092" cy="2331011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23" y="2348542"/>
            <a:ext cx="4358472" cy="4509458"/>
          </a:xfrm>
          <a:prstGeom prst="rect">
            <a:avLst/>
          </a:prstGeom>
        </p:spPr>
      </p:pic>
      <p:graphicFrame>
        <p:nvGraphicFramePr>
          <p:cNvPr id="25" name="Tableau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599565"/>
              </p:ext>
            </p:extLst>
          </p:nvPr>
        </p:nvGraphicFramePr>
        <p:xfrm>
          <a:off x="1410789" y="1534648"/>
          <a:ext cx="2115004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5004">
                  <a:extLst>
                    <a:ext uri="{9D8B030D-6E8A-4147-A177-3AD203B41FA5}">
                      <a16:colId xmlns:a16="http://schemas.microsoft.com/office/drawing/2014/main" val="1570628555"/>
                    </a:ext>
                  </a:extLst>
                </a:gridCol>
              </a:tblGrid>
              <a:tr h="54792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 Face 1 avec la Rotonde  vitrée</a:t>
                      </a:r>
                      <a:endParaRPr lang="fr-FR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569480"/>
                  </a:ext>
                </a:extLst>
              </a:tr>
            </a:tbl>
          </a:graphicData>
        </a:graphic>
      </p:graphicFrame>
      <p:graphicFrame>
        <p:nvGraphicFramePr>
          <p:cNvPr id="26" name="Tableau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997973"/>
              </p:ext>
            </p:extLst>
          </p:nvPr>
        </p:nvGraphicFramePr>
        <p:xfrm>
          <a:off x="4938232" y="3414025"/>
          <a:ext cx="844824" cy="413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824">
                  <a:extLst>
                    <a:ext uri="{9D8B030D-6E8A-4147-A177-3AD203B41FA5}">
                      <a16:colId xmlns:a16="http://schemas.microsoft.com/office/drawing/2014/main" val="1570628555"/>
                    </a:ext>
                  </a:extLst>
                </a:gridCol>
              </a:tblGrid>
              <a:tr h="413392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3</a:t>
                      </a:r>
                      <a:endParaRPr lang="fr-FR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569480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9563638" y="1675826"/>
            <a:ext cx="2309015" cy="1937114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49588" y="3373811"/>
            <a:ext cx="883997" cy="49381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8232" y="4039198"/>
            <a:ext cx="3484393" cy="261465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48995" y="4039198"/>
            <a:ext cx="2872813" cy="2614654"/>
          </a:xfrm>
          <a:prstGeom prst="rect">
            <a:avLst/>
          </a:prstGeom>
        </p:spPr>
      </p:pic>
      <p:graphicFrame>
        <p:nvGraphicFramePr>
          <p:cNvPr id="16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939366"/>
              </p:ext>
            </p:extLst>
          </p:nvPr>
        </p:nvGraphicFramePr>
        <p:xfrm>
          <a:off x="4938232" y="6240460"/>
          <a:ext cx="844824" cy="413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824">
                  <a:extLst>
                    <a:ext uri="{9D8B030D-6E8A-4147-A177-3AD203B41FA5}">
                      <a16:colId xmlns:a16="http://schemas.microsoft.com/office/drawing/2014/main" val="1570628555"/>
                    </a:ext>
                  </a:extLst>
                </a:gridCol>
              </a:tblGrid>
              <a:tr h="413392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569480"/>
                  </a:ext>
                </a:extLst>
              </a:tr>
            </a:tbl>
          </a:graphicData>
        </a:graphic>
      </p:graphicFrame>
      <p:graphicFrame>
        <p:nvGraphicFramePr>
          <p:cNvPr id="18" name="Tableau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869792"/>
              </p:ext>
            </p:extLst>
          </p:nvPr>
        </p:nvGraphicFramePr>
        <p:xfrm>
          <a:off x="8770879" y="6240460"/>
          <a:ext cx="844824" cy="413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824">
                  <a:extLst>
                    <a:ext uri="{9D8B030D-6E8A-4147-A177-3AD203B41FA5}">
                      <a16:colId xmlns:a16="http://schemas.microsoft.com/office/drawing/2014/main" val="1570628555"/>
                    </a:ext>
                  </a:extLst>
                </a:gridCol>
              </a:tblGrid>
              <a:tr h="413392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</a:t>
                      </a:r>
                      <a:endParaRPr lang="fr-FR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569480"/>
                  </a:ext>
                </a:extLst>
              </a:tr>
            </a:tbl>
          </a:graphicData>
        </a:graphic>
      </p:graphicFrame>
      <p:cxnSp>
        <p:nvCxnSpPr>
          <p:cNvPr id="7" name="Connecteur droit avec flèche 6"/>
          <p:cNvCxnSpPr/>
          <p:nvPr/>
        </p:nvCxnSpPr>
        <p:spPr>
          <a:xfrm>
            <a:off x="1939302" y="4217341"/>
            <a:ext cx="3666873" cy="1025434"/>
          </a:xfrm>
          <a:prstGeom prst="straightConnector1">
            <a:avLst/>
          </a:prstGeom>
          <a:ln w="571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050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26918" y="477068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LA COLOMBIERE suite</a:t>
            </a:r>
            <a:endParaRPr lang="fr-FR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514450"/>
              </p:ext>
            </p:extLst>
          </p:nvPr>
        </p:nvGraphicFramePr>
        <p:xfrm>
          <a:off x="426918" y="1057574"/>
          <a:ext cx="2090058" cy="554272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86246">
                  <a:extLst>
                    <a:ext uri="{9D8B030D-6E8A-4147-A177-3AD203B41FA5}">
                      <a16:colId xmlns:a16="http://schemas.microsoft.com/office/drawing/2014/main" val="4277104754"/>
                    </a:ext>
                  </a:extLst>
                </a:gridCol>
                <a:gridCol w="1103812">
                  <a:extLst>
                    <a:ext uri="{9D8B030D-6E8A-4147-A177-3AD203B41FA5}">
                      <a16:colId xmlns:a16="http://schemas.microsoft.com/office/drawing/2014/main" val="247497278"/>
                    </a:ext>
                  </a:extLst>
                </a:gridCol>
              </a:tblGrid>
              <a:tr h="440316">
                <a:tc>
                  <a:txBody>
                    <a:bodyPr/>
                    <a:lstStyle/>
                    <a:p>
                      <a:pPr algn="ctr"/>
                      <a:r>
                        <a:rPr lang="fr-FR" sz="1100" b="1" dirty="0" smtClean="0">
                          <a:solidFill>
                            <a:schemeClr val="tx1"/>
                          </a:solidFill>
                        </a:rPr>
                        <a:t>BATIMENTS</a:t>
                      </a:r>
                      <a:endParaRPr lang="fr-FR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 smtClean="0">
                          <a:solidFill>
                            <a:schemeClr val="tx1"/>
                          </a:solidFill>
                        </a:rPr>
                        <a:t>ZONES-COULEURS</a:t>
                      </a:r>
                      <a:endParaRPr lang="fr-FR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34132754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A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5720154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B1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6857670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B2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158961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B3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6348049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09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310648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29 A</a:t>
                      </a:r>
                      <a:endParaRPr lang="fr-FR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FF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54258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23 A</a:t>
                      </a:r>
                      <a:endParaRPr lang="fr-FR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732891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D2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290943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D1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090141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03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878962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01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CC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5867038"/>
                  </a:ext>
                </a:extLst>
              </a:tr>
              <a:tr h="42520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34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9635365"/>
                  </a:ext>
                </a:extLst>
              </a:tr>
            </a:tbl>
          </a:graphicData>
        </a:graphic>
      </p:graphicFrame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928641"/>
              </p:ext>
            </p:extLst>
          </p:nvPr>
        </p:nvGraphicFramePr>
        <p:xfrm>
          <a:off x="8861367" y="1057568"/>
          <a:ext cx="2903714" cy="564422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38298">
                  <a:extLst>
                    <a:ext uri="{9D8B030D-6E8A-4147-A177-3AD203B41FA5}">
                      <a16:colId xmlns:a16="http://schemas.microsoft.com/office/drawing/2014/main" val="4277104754"/>
                    </a:ext>
                  </a:extLst>
                </a:gridCol>
                <a:gridCol w="1065416">
                  <a:extLst>
                    <a:ext uri="{9D8B030D-6E8A-4147-A177-3AD203B41FA5}">
                      <a16:colId xmlns:a16="http://schemas.microsoft.com/office/drawing/2014/main" val="247497278"/>
                    </a:ext>
                  </a:extLst>
                </a:gridCol>
              </a:tblGrid>
              <a:tr h="363869">
                <a:tc>
                  <a:txBody>
                    <a:bodyPr/>
                    <a:lstStyle/>
                    <a:p>
                      <a:pPr algn="ctr"/>
                      <a:r>
                        <a:rPr lang="fr-FR" sz="1100" b="1" dirty="0" smtClean="0">
                          <a:solidFill>
                            <a:schemeClr val="tx1"/>
                          </a:solidFill>
                        </a:rPr>
                        <a:t>BATIMENTS</a:t>
                      </a:r>
                      <a:endParaRPr lang="fr-FR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1" dirty="0" smtClean="0">
                          <a:solidFill>
                            <a:schemeClr val="tx1"/>
                          </a:solidFill>
                        </a:rPr>
                        <a:t>ZONES-COULEURS</a:t>
                      </a:r>
                      <a:endParaRPr lang="fr-FR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34132754"/>
                  </a:ext>
                </a:extLst>
              </a:tr>
              <a:tr h="3638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32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5720154"/>
                  </a:ext>
                </a:extLst>
              </a:tr>
              <a:tr h="3638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37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6857670"/>
                  </a:ext>
                </a:extLst>
              </a:tr>
              <a:tr h="3638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45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CC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158961"/>
                  </a:ext>
                </a:extLst>
              </a:tr>
              <a:tr h="3638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42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6348049"/>
                  </a:ext>
                </a:extLst>
              </a:tr>
              <a:tr h="3638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44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310648"/>
                  </a:ext>
                </a:extLst>
              </a:tr>
              <a:tr h="3638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43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54258"/>
                  </a:ext>
                </a:extLst>
              </a:tr>
              <a:tr h="3638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41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732891"/>
                  </a:ext>
                </a:extLst>
              </a:tr>
              <a:tr h="3638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C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290943"/>
                  </a:ext>
                </a:extLst>
              </a:tr>
              <a:tr h="4090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BW1-  CGOS - BW2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090141"/>
                  </a:ext>
                </a:extLst>
              </a:tr>
              <a:tr h="61630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PARASITOLOGIE Laboratoire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9167994"/>
                  </a:ext>
                </a:extLst>
              </a:tr>
              <a:tr h="3638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CPA Polyclinique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878962"/>
                  </a:ext>
                </a:extLst>
              </a:tr>
              <a:tr h="3638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52</a:t>
                      </a:r>
                      <a:endParaRPr lang="fr-FR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5867038"/>
                  </a:ext>
                </a:extLst>
              </a:tr>
              <a:tr h="61630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b="1" kern="1200" dirty="0" smtClean="0"/>
                        <a:t>MPEA – </a:t>
                      </a:r>
                      <a:r>
                        <a:rPr lang="fr-FR" sz="1200" b="1" kern="1200" dirty="0" err="1" smtClean="0"/>
                        <a:t>Peyre</a:t>
                      </a:r>
                      <a:r>
                        <a:rPr lang="fr-FR" sz="1200" b="1" kern="1200" dirty="0" smtClean="0"/>
                        <a:t> </a:t>
                      </a:r>
                      <a:r>
                        <a:rPr lang="fr-FR" sz="1200" b="1" kern="1200" dirty="0" err="1" smtClean="0"/>
                        <a:t>Plantade</a:t>
                      </a:r>
                      <a:endParaRPr lang="fr-FR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>
                    <a:solidFill>
                      <a:srgbClr val="CC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9635365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8234" y="1065107"/>
            <a:ext cx="5820587" cy="563669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428840" y="3493319"/>
            <a:ext cx="1770036" cy="253916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r>
              <a:rPr lang="fr-FR" sz="1050" b="1" dirty="0"/>
              <a:t>PARASITOLOGIE Laboratoire</a:t>
            </a:r>
          </a:p>
        </p:txBody>
      </p:sp>
      <p:sp>
        <p:nvSpPr>
          <p:cNvPr id="5" name="Rectangle 4"/>
          <p:cNvSpPr/>
          <p:nvPr/>
        </p:nvSpPr>
        <p:spPr>
          <a:xfrm>
            <a:off x="4235965" y="4158551"/>
            <a:ext cx="1243802" cy="27699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fr-FR" sz="1200" b="1" dirty="0"/>
              <a:t>CPA Polyclinique</a:t>
            </a:r>
          </a:p>
        </p:txBody>
      </p:sp>
      <p:sp>
        <p:nvSpPr>
          <p:cNvPr id="6" name="Rectangle 5"/>
          <p:cNvSpPr/>
          <p:nvPr/>
        </p:nvSpPr>
        <p:spPr>
          <a:xfrm>
            <a:off x="3509208" y="4649185"/>
            <a:ext cx="418704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fr-FR" b="1" dirty="0"/>
              <a:t>52</a:t>
            </a:r>
          </a:p>
        </p:txBody>
      </p:sp>
      <p:sp>
        <p:nvSpPr>
          <p:cNvPr id="7" name="Rectangle 6"/>
          <p:cNvSpPr/>
          <p:nvPr/>
        </p:nvSpPr>
        <p:spPr>
          <a:xfrm>
            <a:off x="3985447" y="6342537"/>
            <a:ext cx="1494320" cy="253916"/>
          </a:xfrm>
          <a:prstGeom prst="rect">
            <a:avLst/>
          </a:prstGeom>
          <a:solidFill>
            <a:srgbClr val="CC9900"/>
          </a:solidFill>
        </p:spPr>
        <p:txBody>
          <a:bodyPr wrap="none">
            <a:spAutoFit/>
          </a:bodyPr>
          <a:lstStyle/>
          <a:p>
            <a:r>
              <a:rPr lang="fr-FR" sz="1050" b="1" dirty="0"/>
              <a:t>MPEA – </a:t>
            </a:r>
            <a:r>
              <a:rPr lang="fr-FR" sz="1050" b="1" dirty="0" err="1"/>
              <a:t>Peyre</a:t>
            </a:r>
            <a:r>
              <a:rPr lang="fr-FR" sz="1050" b="1" dirty="0"/>
              <a:t> </a:t>
            </a:r>
            <a:r>
              <a:rPr lang="fr-FR" sz="1050" b="1" dirty="0" err="1"/>
              <a:t>Plantade</a:t>
            </a:r>
            <a:endParaRPr lang="fr-FR" sz="1050" b="1" dirty="0"/>
          </a:p>
        </p:txBody>
      </p:sp>
      <p:sp>
        <p:nvSpPr>
          <p:cNvPr id="8" name="Rectangle 7"/>
          <p:cNvSpPr/>
          <p:nvPr/>
        </p:nvSpPr>
        <p:spPr>
          <a:xfrm>
            <a:off x="6233624" y="2518035"/>
            <a:ext cx="463588" cy="26161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fr-FR" sz="1100" b="1" dirty="0"/>
              <a:t>BW1</a:t>
            </a:r>
            <a:endParaRPr lang="fr-FR" sz="1100" dirty="0"/>
          </a:p>
        </p:txBody>
      </p:sp>
      <p:sp>
        <p:nvSpPr>
          <p:cNvPr id="9" name="Rectangle 8"/>
          <p:cNvSpPr/>
          <p:nvPr/>
        </p:nvSpPr>
        <p:spPr>
          <a:xfrm>
            <a:off x="7200640" y="2241036"/>
            <a:ext cx="539378" cy="276999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fr-FR" sz="1200" b="1" dirty="0"/>
              <a:t>CGOS</a:t>
            </a:r>
            <a:endParaRPr lang="fr-FR" sz="1200" dirty="0"/>
          </a:p>
        </p:txBody>
      </p:sp>
      <p:sp>
        <p:nvSpPr>
          <p:cNvPr id="13" name="Rectangle 12"/>
          <p:cNvSpPr/>
          <p:nvPr/>
        </p:nvSpPr>
        <p:spPr>
          <a:xfrm>
            <a:off x="7383085" y="2854170"/>
            <a:ext cx="463588" cy="26161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fr-FR" sz="1100" b="1" dirty="0" smtClean="0"/>
              <a:t>BW2</a:t>
            </a:r>
            <a:endParaRPr lang="fr-FR" sz="1100" dirty="0"/>
          </a:p>
        </p:txBody>
      </p:sp>
      <p:sp>
        <p:nvSpPr>
          <p:cNvPr id="14" name="Rectangle 13"/>
          <p:cNvSpPr/>
          <p:nvPr/>
        </p:nvSpPr>
        <p:spPr>
          <a:xfrm>
            <a:off x="3363265" y="3618791"/>
            <a:ext cx="1129294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100" b="1" dirty="0" smtClean="0"/>
              <a:t>LAPEYRONIE</a:t>
            </a:r>
            <a:endParaRPr lang="fr-FR" sz="1100" dirty="0"/>
          </a:p>
        </p:txBody>
      </p:sp>
      <p:sp>
        <p:nvSpPr>
          <p:cNvPr id="15" name="Rectangle 14"/>
          <p:cNvSpPr/>
          <p:nvPr/>
        </p:nvSpPr>
        <p:spPr>
          <a:xfrm>
            <a:off x="7797666" y="5379474"/>
            <a:ext cx="1129294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100" b="1" dirty="0" smtClean="0"/>
              <a:t>A.BALMES</a:t>
            </a:r>
            <a:endParaRPr lang="fr-FR" sz="1100" dirty="0"/>
          </a:p>
        </p:txBody>
      </p:sp>
      <p:sp>
        <p:nvSpPr>
          <p:cNvPr id="16" name="Rectangle 15"/>
          <p:cNvSpPr/>
          <p:nvPr/>
        </p:nvSpPr>
        <p:spPr>
          <a:xfrm>
            <a:off x="5631475" y="1360684"/>
            <a:ext cx="139278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100" b="1" dirty="0" smtClean="0"/>
              <a:t>Centre Administratif A.BENECH</a:t>
            </a:r>
            <a:endParaRPr lang="fr-FR" sz="1100" dirty="0"/>
          </a:p>
        </p:txBody>
      </p:sp>
      <p:sp>
        <p:nvSpPr>
          <p:cNvPr id="17" name="Rectangle 16"/>
          <p:cNvSpPr/>
          <p:nvPr/>
        </p:nvSpPr>
        <p:spPr>
          <a:xfrm>
            <a:off x="7050232" y="6469495"/>
            <a:ext cx="630728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fr-FR" sz="1100" b="1" dirty="0" smtClean="0"/>
              <a:t>MIT</a:t>
            </a:r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281610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077563"/>
              </p:ext>
            </p:extLst>
          </p:nvPr>
        </p:nvGraphicFramePr>
        <p:xfrm>
          <a:off x="418407" y="796702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bg1"/>
                          </a:solidFill>
                        </a:rPr>
                        <a:t>41</a:t>
                      </a:r>
                      <a:endParaRPr lang="fr-FR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15" name="Tableau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265273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43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graphicFrame>
        <p:nvGraphicFramePr>
          <p:cNvPr id="21" name="Tableau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596793"/>
              </p:ext>
            </p:extLst>
          </p:nvPr>
        </p:nvGraphicFramePr>
        <p:xfrm>
          <a:off x="4381187" y="3604818"/>
          <a:ext cx="8448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824">
                  <a:extLst>
                    <a:ext uri="{9D8B030D-6E8A-4147-A177-3AD203B41FA5}">
                      <a16:colId xmlns:a16="http://schemas.microsoft.com/office/drawing/2014/main" val="1570628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569480"/>
                  </a:ext>
                </a:extLst>
              </a:tr>
            </a:tbl>
          </a:graphicData>
        </a:graphic>
      </p:graphicFrame>
      <p:graphicFrame>
        <p:nvGraphicFramePr>
          <p:cNvPr id="22" name="Tableau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23798"/>
              </p:ext>
            </p:extLst>
          </p:nvPr>
        </p:nvGraphicFramePr>
        <p:xfrm>
          <a:off x="8295276" y="5861772"/>
          <a:ext cx="8448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824">
                  <a:extLst>
                    <a:ext uri="{9D8B030D-6E8A-4147-A177-3AD203B41FA5}">
                      <a16:colId xmlns:a16="http://schemas.microsoft.com/office/drawing/2014/main" val="1570628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3</a:t>
                      </a:r>
                      <a:endParaRPr lang="fr-F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569480"/>
                  </a:ext>
                </a:extLst>
              </a:tr>
            </a:tbl>
          </a:graphicData>
        </a:graphic>
      </p:graphicFrame>
      <p:graphicFrame>
        <p:nvGraphicFramePr>
          <p:cNvPr id="24" name="Tableau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485469"/>
              </p:ext>
            </p:extLst>
          </p:nvPr>
        </p:nvGraphicFramePr>
        <p:xfrm>
          <a:off x="8277497" y="3458997"/>
          <a:ext cx="8448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824">
                  <a:extLst>
                    <a:ext uri="{9D8B030D-6E8A-4147-A177-3AD203B41FA5}">
                      <a16:colId xmlns:a16="http://schemas.microsoft.com/office/drawing/2014/main" val="1570628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4</a:t>
                      </a:r>
                      <a:endParaRPr lang="fr-F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569480"/>
                  </a:ext>
                </a:extLst>
              </a:tr>
            </a:tbl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2423" y="4223332"/>
            <a:ext cx="5124455" cy="2427185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768" y="1477320"/>
            <a:ext cx="6249706" cy="259412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9272" y="4178456"/>
            <a:ext cx="2001995" cy="2472061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587" y="2024743"/>
            <a:ext cx="3546442" cy="4454433"/>
          </a:xfrm>
          <a:prstGeom prst="rect">
            <a:avLst/>
          </a:prstGeom>
        </p:spPr>
      </p:pic>
      <p:graphicFrame>
        <p:nvGraphicFramePr>
          <p:cNvPr id="25" name="Tableau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867448"/>
              </p:ext>
            </p:extLst>
          </p:nvPr>
        </p:nvGraphicFramePr>
        <p:xfrm>
          <a:off x="4312423" y="3604818"/>
          <a:ext cx="8448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824">
                  <a:extLst>
                    <a:ext uri="{9D8B030D-6E8A-4147-A177-3AD203B41FA5}">
                      <a16:colId xmlns:a16="http://schemas.microsoft.com/office/drawing/2014/main" val="1570628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569480"/>
                  </a:ext>
                </a:extLst>
              </a:tr>
            </a:tbl>
          </a:graphicData>
        </a:graphic>
      </p:graphicFrame>
      <p:graphicFrame>
        <p:nvGraphicFramePr>
          <p:cNvPr id="26" name="Tableau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259118"/>
              </p:ext>
            </p:extLst>
          </p:nvPr>
        </p:nvGraphicFramePr>
        <p:xfrm>
          <a:off x="4381187" y="6232612"/>
          <a:ext cx="8448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824">
                  <a:extLst>
                    <a:ext uri="{9D8B030D-6E8A-4147-A177-3AD203B41FA5}">
                      <a16:colId xmlns:a16="http://schemas.microsoft.com/office/drawing/2014/main" val="1570628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569480"/>
                  </a:ext>
                </a:extLst>
              </a:tr>
            </a:tbl>
          </a:graphicData>
        </a:graphic>
      </p:graphicFrame>
      <p:graphicFrame>
        <p:nvGraphicFramePr>
          <p:cNvPr id="27" name="Tableau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836348"/>
              </p:ext>
            </p:extLst>
          </p:nvPr>
        </p:nvGraphicFramePr>
        <p:xfrm>
          <a:off x="9979272" y="6260747"/>
          <a:ext cx="8448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824">
                  <a:extLst>
                    <a:ext uri="{9D8B030D-6E8A-4147-A177-3AD203B41FA5}">
                      <a16:colId xmlns:a16="http://schemas.microsoft.com/office/drawing/2014/main" val="1570628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5694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875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077563"/>
              </p:ext>
            </p:extLst>
          </p:nvPr>
        </p:nvGraphicFramePr>
        <p:xfrm>
          <a:off x="418407" y="796702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bg1"/>
                          </a:solidFill>
                        </a:rPr>
                        <a:t>41</a:t>
                      </a:r>
                      <a:endParaRPr lang="fr-FR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312602"/>
              </p:ext>
            </p:extLst>
          </p:nvPr>
        </p:nvGraphicFramePr>
        <p:xfrm>
          <a:off x="592057" y="1336754"/>
          <a:ext cx="11173024" cy="11404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3256">
                  <a:extLst>
                    <a:ext uri="{9D8B030D-6E8A-4147-A177-3AD203B41FA5}">
                      <a16:colId xmlns:a16="http://schemas.microsoft.com/office/drawing/2014/main" val="1084344066"/>
                    </a:ext>
                  </a:extLst>
                </a:gridCol>
                <a:gridCol w="2793256">
                  <a:extLst>
                    <a:ext uri="{9D8B030D-6E8A-4147-A177-3AD203B41FA5}">
                      <a16:colId xmlns:a16="http://schemas.microsoft.com/office/drawing/2014/main" val="4153364247"/>
                    </a:ext>
                  </a:extLst>
                </a:gridCol>
                <a:gridCol w="2793256">
                  <a:extLst>
                    <a:ext uri="{9D8B030D-6E8A-4147-A177-3AD203B41FA5}">
                      <a16:colId xmlns:a16="http://schemas.microsoft.com/office/drawing/2014/main" val="3635691562"/>
                    </a:ext>
                  </a:extLst>
                </a:gridCol>
                <a:gridCol w="2793256">
                  <a:extLst>
                    <a:ext uri="{9D8B030D-6E8A-4147-A177-3AD203B41FA5}">
                      <a16:colId xmlns:a16="http://schemas.microsoft.com/office/drawing/2014/main" val="11273310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20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Face 1</a:t>
                      </a:r>
                      <a:endParaRPr lang="fr-FR" sz="2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kern="120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Face 2</a:t>
                      </a:r>
                      <a:endParaRPr lang="fr-FR" sz="2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3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4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884677"/>
                  </a:ext>
                </a:extLst>
              </a:tr>
              <a:tr h="744228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bg1"/>
                          </a:solidFill>
                        </a:rPr>
                        <a:t>41</a:t>
                      </a:r>
                      <a:endParaRPr lang="fr-FR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153273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213" y="3592286"/>
            <a:ext cx="3592368" cy="318078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1905" y="1850548"/>
            <a:ext cx="3993822" cy="2192872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5727" y="1906988"/>
            <a:ext cx="3754627" cy="1946115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5"/>
          <a:srcRect b="23908"/>
          <a:stretch/>
        </p:blipFill>
        <p:spPr>
          <a:xfrm>
            <a:off x="3939936" y="4278735"/>
            <a:ext cx="3289101" cy="249433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74333" y="3964451"/>
            <a:ext cx="3301865" cy="2893549"/>
          </a:xfrm>
          <a:prstGeom prst="rect">
            <a:avLst/>
          </a:prstGeom>
        </p:spPr>
      </p:pic>
      <p:graphicFrame>
        <p:nvGraphicFramePr>
          <p:cNvPr id="15" name="Tableau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29671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bg1"/>
                          </a:solidFill>
                        </a:rPr>
                        <a:t>41</a:t>
                      </a:r>
                      <a:endParaRPr lang="fr-FR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16" name="Imag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6804518" y="4816092"/>
            <a:ext cx="2494330" cy="1419619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1532616" y="979623"/>
            <a:ext cx="1645920" cy="3344092"/>
          </a:xfrm>
          <a:prstGeom prst="rect">
            <a:avLst/>
          </a:prstGeom>
        </p:spPr>
      </p:pic>
      <p:graphicFrame>
        <p:nvGraphicFramePr>
          <p:cNvPr id="18" name="Tableau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95651"/>
              </p:ext>
            </p:extLst>
          </p:nvPr>
        </p:nvGraphicFramePr>
        <p:xfrm>
          <a:off x="683531" y="3088157"/>
          <a:ext cx="8448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824">
                  <a:extLst>
                    <a:ext uri="{9D8B030D-6E8A-4147-A177-3AD203B41FA5}">
                      <a16:colId xmlns:a16="http://schemas.microsoft.com/office/drawing/2014/main" val="1570628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BW4</a:t>
                      </a:r>
                      <a:endParaRPr lang="fr-F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569480"/>
                  </a:ext>
                </a:extLst>
              </a:tr>
            </a:tbl>
          </a:graphicData>
        </a:graphic>
      </p:graphicFrame>
      <p:sp>
        <p:nvSpPr>
          <p:cNvPr id="19" name="Flèche droite 18"/>
          <p:cNvSpPr/>
          <p:nvPr/>
        </p:nvSpPr>
        <p:spPr>
          <a:xfrm rot="7510469">
            <a:off x="474152" y="3372685"/>
            <a:ext cx="2486205" cy="20389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lèche droite 19"/>
          <p:cNvSpPr/>
          <p:nvPr/>
        </p:nvSpPr>
        <p:spPr>
          <a:xfrm rot="10408804" flipV="1">
            <a:off x="7952482" y="5304893"/>
            <a:ext cx="2328566" cy="20165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21" name="Tableau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596793"/>
              </p:ext>
            </p:extLst>
          </p:nvPr>
        </p:nvGraphicFramePr>
        <p:xfrm>
          <a:off x="4381187" y="3604818"/>
          <a:ext cx="8448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824">
                  <a:extLst>
                    <a:ext uri="{9D8B030D-6E8A-4147-A177-3AD203B41FA5}">
                      <a16:colId xmlns:a16="http://schemas.microsoft.com/office/drawing/2014/main" val="1570628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569480"/>
                  </a:ext>
                </a:extLst>
              </a:tr>
            </a:tbl>
          </a:graphicData>
        </a:graphic>
      </p:graphicFrame>
      <p:graphicFrame>
        <p:nvGraphicFramePr>
          <p:cNvPr id="22" name="Tableau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026113"/>
              </p:ext>
            </p:extLst>
          </p:nvPr>
        </p:nvGraphicFramePr>
        <p:xfrm>
          <a:off x="8518324" y="6465097"/>
          <a:ext cx="8448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824">
                  <a:extLst>
                    <a:ext uri="{9D8B030D-6E8A-4147-A177-3AD203B41FA5}">
                      <a16:colId xmlns:a16="http://schemas.microsoft.com/office/drawing/2014/main" val="1570628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3</a:t>
                      </a:r>
                      <a:endParaRPr lang="fr-F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569480"/>
                  </a:ext>
                </a:extLst>
              </a:tr>
            </a:tbl>
          </a:graphicData>
        </a:graphic>
      </p:graphicFrame>
      <p:graphicFrame>
        <p:nvGraphicFramePr>
          <p:cNvPr id="23" name="Tableau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86351"/>
              </p:ext>
            </p:extLst>
          </p:nvPr>
        </p:nvGraphicFramePr>
        <p:xfrm>
          <a:off x="3941173" y="6402227"/>
          <a:ext cx="8448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824">
                  <a:extLst>
                    <a:ext uri="{9D8B030D-6E8A-4147-A177-3AD203B41FA5}">
                      <a16:colId xmlns:a16="http://schemas.microsoft.com/office/drawing/2014/main" val="1570628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</a:t>
                      </a:r>
                      <a:endParaRPr lang="fr-F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569480"/>
                  </a:ext>
                </a:extLst>
              </a:tr>
            </a:tbl>
          </a:graphicData>
        </a:graphic>
      </p:graphicFrame>
      <p:graphicFrame>
        <p:nvGraphicFramePr>
          <p:cNvPr id="24" name="Tableau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485469"/>
              </p:ext>
            </p:extLst>
          </p:nvPr>
        </p:nvGraphicFramePr>
        <p:xfrm>
          <a:off x="8277497" y="3458997"/>
          <a:ext cx="8448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824">
                  <a:extLst>
                    <a:ext uri="{9D8B030D-6E8A-4147-A177-3AD203B41FA5}">
                      <a16:colId xmlns:a16="http://schemas.microsoft.com/office/drawing/2014/main" val="1570628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4</a:t>
                      </a:r>
                      <a:endParaRPr lang="fr-F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5694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126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875062"/>
              </p:ext>
            </p:extLst>
          </p:nvPr>
        </p:nvGraphicFramePr>
        <p:xfrm>
          <a:off x="161273" y="822960"/>
          <a:ext cx="11856555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56555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356610"/>
              </p:ext>
            </p:extLst>
          </p:nvPr>
        </p:nvGraphicFramePr>
        <p:xfrm>
          <a:off x="161273" y="1363012"/>
          <a:ext cx="11856555" cy="5337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4503">
                  <a:extLst>
                    <a:ext uri="{9D8B030D-6E8A-4147-A177-3AD203B41FA5}">
                      <a16:colId xmlns:a16="http://schemas.microsoft.com/office/drawing/2014/main" val="2774788540"/>
                    </a:ext>
                  </a:extLst>
                </a:gridCol>
                <a:gridCol w="2088119">
                  <a:extLst>
                    <a:ext uri="{9D8B030D-6E8A-4147-A177-3AD203B41FA5}">
                      <a16:colId xmlns:a16="http://schemas.microsoft.com/office/drawing/2014/main" val="1084344066"/>
                    </a:ext>
                  </a:extLst>
                </a:gridCol>
                <a:gridCol w="2371311">
                  <a:extLst>
                    <a:ext uri="{9D8B030D-6E8A-4147-A177-3AD203B41FA5}">
                      <a16:colId xmlns:a16="http://schemas.microsoft.com/office/drawing/2014/main" val="4153364247"/>
                    </a:ext>
                  </a:extLst>
                </a:gridCol>
                <a:gridCol w="2371311">
                  <a:extLst>
                    <a:ext uri="{9D8B030D-6E8A-4147-A177-3AD203B41FA5}">
                      <a16:colId xmlns:a16="http://schemas.microsoft.com/office/drawing/2014/main" val="3635691562"/>
                    </a:ext>
                  </a:extLst>
                </a:gridCol>
                <a:gridCol w="2371311">
                  <a:extLst>
                    <a:ext uri="{9D8B030D-6E8A-4147-A177-3AD203B41FA5}">
                      <a16:colId xmlns:a16="http://schemas.microsoft.com/office/drawing/2014/main" val="1127331071"/>
                    </a:ext>
                  </a:extLst>
                </a:gridCol>
              </a:tblGrid>
              <a:tr h="766690">
                <a:tc>
                  <a:txBody>
                    <a:bodyPr/>
                    <a:lstStyle/>
                    <a:p>
                      <a:pPr algn="ctr"/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Zone Plan 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1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2</a:t>
                      </a:r>
                    </a:p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3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4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884677"/>
                  </a:ext>
                </a:extLst>
              </a:tr>
              <a:tr h="4570356">
                <a:tc>
                  <a:txBody>
                    <a:bodyPr/>
                    <a:lstStyle/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153273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4756" r="2377"/>
          <a:stretch/>
        </p:blipFill>
        <p:spPr>
          <a:xfrm>
            <a:off x="161273" y="2680917"/>
            <a:ext cx="2717074" cy="3276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11271" r="6137"/>
          <a:stretch/>
        </p:blipFill>
        <p:spPr>
          <a:xfrm>
            <a:off x="5960986" y="2155372"/>
            <a:ext cx="3174276" cy="454468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/>
          <a:srcRect t="14757" b="19254"/>
          <a:stretch/>
        </p:blipFill>
        <p:spPr>
          <a:xfrm>
            <a:off x="3078420" y="4861084"/>
            <a:ext cx="2569057" cy="183897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4032" y="2155372"/>
            <a:ext cx="2956505" cy="251266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65712" y="2274696"/>
            <a:ext cx="2743154" cy="198349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9320143" y="4530258"/>
            <a:ext cx="2512803" cy="1885582"/>
          </a:xfrm>
          <a:prstGeom prst="rect">
            <a:avLst/>
          </a:prstGeom>
        </p:spPr>
      </p:pic>
      <p:cxnSp>
        <p:nvCxnSpPr>
          <p:cNvPr id="11" name="Connecteur droit avec flèche 10"/>
          <p:cNvCxnSpPr/>
          <p:nvPr/>
        </p:nvCxnSpPr>
        <p:spPr>
          <a:xfrm>
            <a:off x="9448771" y="3411702"/>
            <a:ext cx="648000" cy="122400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978599" y="4298700"/>
            <a:ext cx="301685" cy="369332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pPr algn="ctr"/>
            <a:r>
              <a:rPr lang="fr-FR" b="1" dirty="0" smtClean="0"/>
              <a:t>1</a:t>
            </a:r>
            <a:endParaRPr lang="fr-FR" b="1" dirty="0"/>
          </a:p>
        </p:txBody>
      </p:sp>
      <p:sp>
        <p:nvSpPr>
          <p:cNvPr id="16" name="Rectangle 15"/>
          <p:cNvSpPr/>
          <p:nvPr/>
        </p:nvSpPr>
        <p:spPr>
          <a:xfrm>
            <a:off x="11549786" y="4258195"/>
            <a:ext cx="359080" cy="369332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fr-FR" b="1" dirty="0" smtClean="0"/>
              <a:t>2</a:t>
            </a:r>
            <a:endParaRPr lang="fr-FR" b="1" dirty="0"/>
          </a:p>
        </p:txBody>
      </p:sp>
      <p:sp>
        <p:nvSpPr>
          <p:cNvPr id="17" name="Rectangle 16"/>
          <p:cNvSpPr/>
          <p:nvPr/>
        </p:nvSpPr>
        <p:spPr>
          <a:xfrm>
            <a:off x="5960986" y="6314184"/>
            <a:ext cx="301685" cy="369332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pPr algn="ctr"/>
            <a:r>
              <a:rPr lang="fr-FR" b="1" dirty="0" smtClean="0"/>
              <a:t>3</a:t>
            </a:r>
            <a:endParaRPr lang="fr-FR" b="1" dirty="0"/>
          </a:p>
        </p:txBody>
      </p:sp>
      <p:sp>
        <p:nvSpPr>
          <p:cNvPr id="18" name="Rectangle 17"/>
          <p:cNvSpPr/>
          <p:nvPr/>
        </p:nvSpPr>
        <p:spPr>
          <a:xfrm>
            <a:off x="3078420" y="6314184"/>
            <a:ext cx="301685" cy="369332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pPr algn="ctr"/>
            <a:r>
              <a:rPr lang="fr-FR" b="1" dirty="0" smtClean="0"/>
              <a:t>4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00122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761398"/>
              </p:ext>
            </p:extLst>
          </p:nvPr>
        </p:nvGraphicFramePr>
        <p:xfrm>
          <a:off x="418408" y="822960"/>
          <a:ext cx="11346674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6674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BW2 – CGOS –BW1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22" name="Tableau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431991"/>
              </p:ext>
            </p:extLst>
          </p:nvPr>
        </p:nvGraphicFramePr>
        <p:xfrm>
          <a:off x="4356866" y="4390160"/>
          <a:ext cx="1081122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81122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300173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CGOS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8417" y="1717185"/>
            <a:ext cx="2133103" cy="2362738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5765" y="1744971"/>
            <a:ext cx="1953732" cy="236736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1605" y="1717185"/>
            <a:ext cx="2623245" cy="2362738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2383" y="4825803"/>
            <a:ext cx="2522552" cy="189289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9961448" y="2145074"/>
            <a:ext cx="2370748" cy="156377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10348293" y="5062045"/>
            <a:ext cx="1892897" cy="1420411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88144" y="4790271"/>
            <a:ext cx="2509283" cy="1941161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12816" y="4797197"/>
            <a:ext cx="2598790" cy="1950106"/>
          </a:xfrm>
          <a:prstGeom prst="rect">
            <a:avLst/>
          </a:prstGeom>
        </p:spPr>
      </p:pic>
      <p:graphicFrame>
        <p:nvGraphicFramePr>
          <p:cNvPr id="24" name="Tableau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8360"/>
              </p:ext>
            </p:extLst>
          </p:nvPr>
        </p:nvGraphicFramePr>
        <p:xfrm>
          <a:off x="9824374" y="4442176"/>
          <a:ext cx="1081122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81122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300173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BW1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  <p:pic>
        <p:nvPicPr>
          <p:cNvPr id="17" name="Image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602" y="1363012"/>
            <a:ext cx="3112078" cy="3357955"/>
          </a:xfrm>
          <a:prstGeom prst="rect">
            <a:avLst/>
          </a:prstGeom>
        </p:spPr>
      </p:pic>
      <p:graphicFrame>
        <p:nvGraphicFramePr>
          <p:cNvPr id="27" name="Tableau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124074"/>
              </p:ext>
            </p:extLst>
          </p:nvPr>
        </p:nvGraphicFramePr>
        <p:xfrm>
          <a:off x="2360151" y="4268423"/>
          <a:ext cx="890331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0331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285048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BW1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  <p:graphicFrame>
        <p:nvGraphicFramePr>
          <p:cNvPr id="28" name="Tableau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493028"/>
              </p:ext>
            </p:extLst>
          </p:nvPr>
        </p:nvGraphicFramePr>
        <p:xfrm>
          <a:off x="1929773" y="2261061"/>
          <a:ext cx="860756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60756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27015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CGOS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  <p:graphicFrame>
        <p:nvGraphicFramePr>
          <p:cNvPr id="29" name="Tableau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212350"/>
              </p:ext>
            </p:extLst>
          </p:nvPr>
        </p:nvGraphicFramePr>
        <p:xfrm>
          <a:off x="103384" y="3232103"/>
          <a:ext cx="890331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0331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285048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BW2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  <p:graphicFrame>
        <p:nvGraphicFramePr>
          <p:cNvPr id="30" name="Tableau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508999"/>
              </p:ext>
            </p:extLst>
          </p:nvPr>
        </p:nvGraphicFramePr>
        <p:xfrm>
          <a:off x="3315765" y="1382592"/>
          <a:ext cx="8612944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612944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285048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BW2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10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503827"/>
              </p:ext>
            </p:extLst>
          </p:nvPr>
        </p:nvGraphicFramePr>
        <p:xfrm>
          <a:off x="418408" y="822960"/>
          <a:ext cx="11346674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6674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Laboratoire de Parasitologie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382443"/>
              </p:ext>
            </p:extLst>
          </p:nvPr>
        </p:nvGraphicFramePr>
        <p:xfrm>
          <a:off x="1609570" y="6012837"/>
          <a:ext cx="449087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49087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1753" y="4120299"/>
            <a:ext cx="3438807" cy="257220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/>
          <a:srcRect b="25623"/>
          <a:stretch/>
        </p:blipFill>
        <p:spPr>
          <a:xfrm>
            <a:off x="4099034" y="1360046"/>
            <a:ext cx="4359168" cy="2552107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8962589" y="1109662"/>
            <a:ext cx="2552108" cy="3052875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6833" y="4120298"/>
            <a:ext cx="3538248" cy="2615587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196" y="1461311"/>
            <a:ext cx="3658565" cy="3273960"/>
          </a:xfrm>
          <a:prstGeom prst="rect">
            <a:avLst/>
          </a:prstGeom>
        </p:spPr>
      </p:pic>
      <p:graphicFrame>
        <p:nvGraphicFramePr>
          <p:cNvPr id="20" name="Tableau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1128"/>
              </p:ext>
            </p:extLst>
          </p:nvPr>
        </p:nvGraphicFramePr>
        <p:xfrm>
          <a:off x="8388128" y="3541313"/>
          <a:ext cx="449087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49087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  <p:graphicFrame>
        <p:nvGraphicFramePr>
          <p:cNvPr id="21" name="Tableau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175557"/>
              </p:ext>
            </p:extLst>
          </p:nvPr>
        </p:nvGraphicFramePr>
        <p:xfrm>
          <a:off x="4678749" y="6301985"/>
          <a:ext cx="449087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49087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  <p:graphicFrame>
        <p:nvGraphicFramePr>
          <p:cNvPr id="22" name="Tableau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7716"/>
              </p:ext>
            </p:extLst>
          </p:nvPr>
        </p:nvGraphicFramePr>
        <p:xfrm>
          <a:off x="8263119" y="6392333"/>
          <a:ext cx="449087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49087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300173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  <p:pic>
        <p:nvPicPr>
          <p:cNvPr id="23" name="Image 22"/>
          <p:cNvPicPr>
            <a:picLocks noChangeAspect="1"/>
          </p:cNvPicPr>
          <p:nvPr/>
        </p:nvPicPr>
        <p:blipFill rotWithShape="1">
          <a:blip r:embed="rId7"/>
          <a:srcRect l="9922" t="27408" r="13552" b="32307"/>
          <a:stretch/>
        </p:blipFill>
        <p:spPr>
          <a:xfrm>
            <a:off x="235818" y="4847080"/>
            <a:ext cx="4326658" cy="1845426"/>
          </a:xfrm>
          <a:prstGeom prst="rect">
            <a:avLst/>
          </a:prstGeom>
        </p:spPr>
      </p:pic>
      <p:cxnSp>
        <p:nvCxnSpPr>
          <p:cNvPr id="25" name="Connecteur droit avec flèche 24"/>
          <p:cNvCxnSpPr/>
          <p:nvPr/>
        </p:nvCxnSpPr>
        <p:spPr>
          <a:xfrm flipV="1">
            <a:off x="6278618" y="2776451"/>
            <a:ext cx="4022530" cy="46551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26" name="Tableau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269717"/>
              </p:ext>
            </p:extLst>
          </p:nvPr>
        </p:nvGraphicFramePr>
        <p:xfrm>
          <a:off x="249064" y="6301985"/>
          <a:ext cx="449087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49087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537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807195"/>
              </p:ext>
            </p:extLst>
          </p:nvPr>
        </p:nvGraphicFramePr>
        <p:xfrm>
          <a:off x="3519978" y="1363012"/>
          <a:ext cx="8128000" cy="4966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08434406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15336424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63569156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127331071"/>
                    </a:ext>
                  </a:extLst>
                </a:gridCol>
              </a:tblGrid>
              <a:tr h="357723">
                <a:tc>
                  <a:txBody>
                    <a:bodyPr/>
                    <a:lstStyle/>
                    <a:p>
                      <a:pPr algn="ctr"/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1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2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3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4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884677"/>
                  </a:ext>
                </a:extLst>
              </a:tr>
              <a:tr h="4570356">
                <a:tc>
                  <a:txBody>
                    <a:bodyPr/>
                    <a:lstStyle/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153273"/>
                  </a:ext>
                </a:extLst>
              </a:tr>
            </a:tbl>
          </a:graphicData>
        </a:graphic>
      </p:graphicFrame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993316"/>
              </p:ext>
            </p:extLst>
          </p:nvPr>
        </p:nvGraphicFramePr>
        <p:xfrm>
          <a:off x="339693" y="822960"/>
          <a:ext cx="11425388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5388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CPA - POLYCLINIQUE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122220" y="4715116"/>
            <a:ext cx="2339710" cy="1755695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6268" y="1822439"/>
            <a:ext cx="3566160" cy="2514886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825041" y="2018366"/>
            <a:ext cx="2514886" cy="212303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9418191" y="1676941"/>
            <a:ext cx="2514886" cy="279726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6"/>
          <a:srcRect r="40001"/>
          <a:stretch/>
        </p:blipFill>
        <p:spPr>
          <a:xfrm rot="5400000">
            <a:off x="1193678" y="3714619"/>
            <a:ext cx="2262428" cy="379595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74803" y="4423108"/>
            <a:ext cx="2999462" cy="2391346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48263" y="4423109"/>
            <a:ext cx="2667999" cy="237897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18654" y="1282387"/>
            <a:ext cx="3580091" cy="322154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532561" y="3937215"/>
            <a:ext cx="881666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fr-FR" sz="2000" b="1" dirty="0">
                <a:solidFill>
                  <a:prstClr val="black"/>
                </a:solidFill>
              </a:rPr>
              <a:t>Face 1</a:t>
            </a:r>
          </a:p>
        </p:txBody>
      </p:sp>
      <p:cxnSp>
        <p:nvCxnSpPr>
          <p:cNvPr id="21" name="Connecteur droit avec flèche 20"/>
          <p:cNvCxnSpPr/>
          <p:nvPr/>
        </p:nvCxnSpPr>
        <p:spPr>
          <a:xfrm flipH="1">
            <a:off x="1604356" y="3483033"/>
            <a:ext cx="781397" cy="22943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8685049" y="6419702"/>
            <a:ext cx="779508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fr-FR" b="1" dirty="0"/>
              <a:t>Face 2</a:t>
            </a:r>
          </a:p>
        </p:txBody>
      </p:sp>
      <p:graphicFrame>
        <p:nvGraphicFramePr>
          <p:cNvPr id="23" name="Tableau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494602"/>
              </p:ext>
            </p:extLst>
          </p:nvPr>
        </p:nvGraphicFramePr>
        <p:xfrm>
          <a:off x="8869795" y="3893169"/>
          <a:ext cx="68141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1414">
                  <a:extLst>
                    <a:ext uri="{9D8B030D-6E8A-4147-A177-3AD203B41FA5}">
                      <a16:colId xmlns:a16="http://schemas.microsoft.com/office/drawing/2014/main" val="20544378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Hall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477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06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856342"/>
              </p:ext>
            </p:extLst>
          </p:nvPr>
        </p:nvGraphicFramePr>
        <p:xfrm>
          <a:off x="418407" y="822960"/>
          <a:ext cx="11338163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52 </a:t>
                      </a:r>
                    </a:p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DSI Direction Sûreté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Incendie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</a:rPr>
                        <a:t> – MEDECINE DU TRAVAIL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849520"/>
              </p:ext>
            </p:extLst>
          </p:nvPr>
        </p:nvGraphicFramePr>
        <p:xfrm>
          <a:off x="2756457" y="1728772"/>
          <a:ext cx="9000115" cy="4966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2619">
                  <a:extLst>
                    <a:ext uri="{9D8B030D-6E8A-4147-A177-3AD203B41FA5}">
                      <a16:colId xmlns:a16="http://schemas.microsoft.com/office/drawing/2014/main" val="1084344066"/>
                    </a:ext>
                  </a:extLst>
                </a:gridCol>
                <a:gridCol w="2269375">
                  <a:extLst>
                    <a:ext uri="{9D8B030D-6E8A-4147-A177-3AD203B41FA5}">
                      <a16:colId xmlns:a16="http://schemas.microsoft.com/office/drawing/2014/main" val="4153364247"/>
                    </a:ext>
                  </a:extLst>
                </a:gridCol>
                <a:gridCol w="2410691">
                  <a:extLst>
                    <a:ext uri="{9D8B030D-6E8A-4147-A177-3AD203B41FA5}">
                      <a16:colId xmlns:a16="http://schemas.microsoft.com/office/drawing/2014/main" val="3635691562"/>
                    </a:ext>
                  </a:extLst>
                </a:gridCol>
                <a:gridCol w="1997430">
                  <a:extLst>
                    <a:ext uri="{9D8B030D-6E8A-4147-A177-3AD203B41FA5}">
                      <a16:colId xmlns:a16="http://schemas.microsoft.com/office/drawing/2014/main" val="1127331071"/>
                    </a:ext>
                  </a:extLst>
                </a:gridCol>
              </a:tblGrid>
              <a:tr h="357723">
                <a:tc>
                  <a:txBody>
                    <a:bodyPr/>
                    <a:lstStyle/>
                    <a:p>
                      <a:pPr algn="ctr"/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1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2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3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4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884677"/>
                  </a:ext>
                </a:extLst>
              </a:tr>
              <a:tr h="4570356">
                <a:tc>
                  <a:txBody>
                    <a:bodyPr/>
                    <a:lstStyle/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153273"/>
                  </a:ext>
                </a:extLst>
              </a:tr>
            </a:tbl>
          </a:graphicData>
        </a:graphic>
      </p:graphicFrame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59" y="2219499"/>
            <a:ext cx="2394065" cy="3406544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6457" y="2319251"/>
            <a:ext cx="2305994" cy="197043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/>
          <a:srcRect l="5401"/>
          <a:stretch/>
        </p:blipFill>
        <p:spPr>
          <a:xfrm>
            <a:off x="5125584" y="2319249"/>
            <a:ext cx="2180155" cy="197043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859686" y="2319250"/>
            <a:ext cx="1905395" cy="197043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4004" y="2319249"/>
            <a:ext cx="2420075" cy="1970436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64004" y="4667815"/>
            <a:ext cx="2553947" cy="1916456"/>
          </a:xfrm>
          <a:prstGeom prst="rect">
            <a:avLst/>
          </a:prstGeom>
        </p:spPr>
      </p:pic>
      <p:cxnSp>
        <p:nvCxnSpPr>
          <p:cNvPr id="11" name="Connecteur droit avec flèche 10"/>
          <p:cNvCxnSpPr/>
          <p:nvPr/>
        </p:nvCxnSpPr>
        <p:spPr>
          <a:xfrm flipV="1">
            <a:off x="8312727" y="3433156"/>
            <a:ext cx="739833" cy="219288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Connecteur en angle 13"/>
          <p:cNvCxnSpPr/>
          <p:nvPr/>
        </p:nvCxnSpPr>
        <p:spPr>
          <a:xfrm>
            <a:off x="2089793" y="3922771"/>
            <a:ext cx="5062451" cy="2161309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249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30" y="1605228"/>
            <a:ext cx="2894104" cy="3132468"/>
          </a:xfrm>
          <a:prstGeom prst="rect">
            <a:avLst/>
          </a:prstGeom>
        </p:spPr>
      </p:pic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454776"/>
              </p:ext>
            </p:extLst>
          </p:nvPr>
        </p:nvGraphicFramePr>
        <p:xfrm>
          <a:off x="175715" y="1187740"/>
          <a:ext cx="1158085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214">
                  <a:extLst>
                    <a:ext uri="{9D8B030D-6E8A-4147-A177-3AD203B41FA5}">
                      <a16:colId xmlns:a16="http://schemas.microsoft.com/office/drawing/2014/main" val="3997018862"/>
                    </a:ext>
                  </a:extLst>
                </a:gridCol>
                <a:gridCol w="2895214">
                  <a:extLst>
                    <a:ext uri="{9D8B030D-6E8A-4147-A177-3AD203B41FA5}">
                      <a16:colId xmlns:a16="http://schemas.microsoft.com/office/drawing/2014/main" val="3069315241"/>
                    </a:ext>
                  </a:extLst>
                </a:gridCol>
                <a:gridCol w="2895214">
                  <a:extLst>
                    <a:ext uri="{9D8B030D-6E8A-4147-A177-3AD203B41FA5}">
                      <a16:colId xmlns:a16="http://schemas.microsoft.com/office/drawing/2014/main" val="2591470719"/>
                    </a:ext>
                  </a:extLst>
                </a:gridCol>
                <a:gridCol w="2895214">
                  <a:extLst>
                    <a:ext uri="{9D8B030D-6E8A-4147-A177-3AD203B41FA5}">
                      <a16:colId xmlns:a16="http://schemas.microsoft.com/office/drawing/2014/main" val="1240637407"/>
                    </a:ext>
                  </a:extLst>
                </a:gridCol>
              </a:tblGrid>
              <a:tr h="34180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Zone V1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Zone V2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Zone V3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Zone V4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1630926"/>
                  </a:ext>
                </a:extLst>
              </a:tr>
            </a:tbl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1727" y="1584921"/>
            <a:ext cx="2493480" cy="240756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30" y="4853637"/>
            <a:ext cx="2848216" cy="1713793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2544" y="4232573"/>
            <a:ext cx="2313289" cy="239682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4572" y="1584362"/>
            <a:ext cx="3206774" cy="240812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39350" y="1597777"/>
            <a:ext cx="2656031" cy="237339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07599" y="4232573"/>
            <a:ext cx="2052911" cy="2402032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02836" y="4215514"/>
            <a:ext cx="1647944" cy="2419091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25756" y="4226631"/>
            <a:ext cx="2516197" cy="2411370"/>
          </a:xfrm>
          <a:prstGeom prst="rect">
            <a:avLst/>
          </a:prstGeom>
        </p:spPr>
      </p:pic>
      <p:sp>
        <p:nvSpPr>
          <p:cNvPr id="14" name="Sous-titre 2"/>
          <p:cNvSpPr txBox="1">
            <a:spLocks/>
          </p:cNvSpPr>
          <p:nvPr/>
        </p:nvSpPr>
        <p:spPr>
          <a:xfrm>
            <a:off x="175715" y="159757"/>
            <a:ext cx="1155054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15" name="Tableau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218312"/>
              </p:ext>
            </p:extLst>
          </p:nvPr>
        </p:nvGraphicFramePr>
        <p:xfrm>
          <a:off x="175715" y="673331"/>
          <a:ext cx="11580856" cy="455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80856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55905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MPEA – </a:t>
                      </a:r>
                      <a:r>
                        <a:rPr lang="fr-FR" sz="2000" dirty="0" err="1" smtClean="0">
                          <a:solidFill>
                            <a:schemeClr val="tx1"/>
                          </a:solidFill>
                        </a:rPr>
                        <a:t>Peyre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2000" dirty="0" err="1" smtClean="0">
                          <a:solidFill>
                            <a:schemeClr val="tx1"/>
                          </a:solidFill>
                        </a:rPr>
                        <a:t>Plantade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C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3188963" y="3601843"/>
            <a:ext cx="433132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fr-FR" dirty="0"/>
              <a:t>V1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490243" y="3614006"/>
            <a:ext cx="433132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fr-FR" dirty="0"/>
              <a:t>V1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63930" y="6191372"/>
            <a:ext cx="433132" cy="369332"/>
          </a:xfrm>
          <a:prstGeom prst="rect">
            <a:avLst/>
          </a:prstGeom>
          <a:solidFill>
            <a:srgbClr val="FF33CC"/>
          </a:solidFill>
        </p:spPr>
        <p:txBody>
          <a:bodyPr wrap="none">
            <a:spAutoFit/>
          </a:bodyPr>
          <a:lstStyle/>
          <a:p>
            <a:pPr algn="ctr"/>
            <a:r>
              <a:rPr lang="fr-FR" dirty="0"/>
              <a:t>V2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239907" y="6278360"/>
            <a:ext cx="433132" cy="369332"/>
          </a:xfrm>
          <a:prstGeom prst="rect">
            <a:avLst/>
          </a:prstGeom>
          <a:solidFill>
            <a:srgbClr val="FF33CC"/>
          </a:solidFill>
        </p:spPr>
        <p:txBody>
          <a:bodyPr wrap="none">
            <a:spAutoFit/>
          </a:bodyPr>
          <a:lstStyle/>
          <a:p>
            <a:pPr algn="ctr"/>
            <a:r>
              <a:rPr lang="fr-FR" dirty="0"/>
              <a:t>V2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342132" y="6265273"/>
            <a:ext cx="433132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pPr algn="ctr"/>
            <a:r>
              <a:rPr lang="fr-FR" dirty="0" smtClean="0"/>
              <a:t>V3</a:t>
            </a:r>
            <a:endParaRPr lang="fr-FR" dirty="0"/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39350" y="3536551"/>
            <a:ext cx="536494" cy="499915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10007598" y="6278360"/>
            <a:ext cx="433132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ctr"/>
            <a:r>
              <a:rPr lang="fr-FR" dirty="0">
                <a:solidFill>
                  <a:sysClr val="windowText" lastClr="000000"/>
                </a:solidFill>
              </a:rPr>
              <a:t>V4</a:t>
            </a:r>
          </a:p>
        </p:txBody>
      </p:sp>
    </p:spTree>
    <p:extLst>
      <p:ext uri="{BB962C8B-B14F-4D97-AF65-F5344CB8AC3E}">
        <p14:creationId xmlns:p14="http://schemas.microsoft.com/office/powerpoint/2010/main" val="76899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402225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62" y="2117577"/>
            <a:ext cx="2684448" cy="301968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4482" y="4072960"/>
            <a:ext cx="3565919" cy="267583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7555" y="4440054"/>
            <a:ext cx="5155467" cy="230873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5086" y="1347094"/>
            <a:ext cx="5198352" cy="2983168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0342" y="1870350"/>
            <a:ext cx="2136371" cy="1658677"/>
          </a:xfrm>
          <a:prstGeom prst="rect">
            <a:avLst/>
          </a:prstGeom>
        </p:spPr>
      </p:pic>
      <p:cxnSp>
        <p:nvCxnSpPr>
          <p:cNvPr id="11" name="Connecteur droit avec flèche 10"/>
          <p:cNvCxnSpPr/>
          <p:nvPr/>
        </p:nvCxnSpPr>
        <p:spPr>
          <a:xfrm flipV="1">
            <a:off x="5374194" y="5459606"/>
            <a:ext cx="5559417" cy="7452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7"/>
          <a:srcRect l="51569" t="26189" b="39592"/>
          <a:stretch/>
        </p:blipFill>
        <p:spPr>
          <a:xfrm>
            <a:off x="3389403" y="1559206"/>
            <a:ext cx="2956587" cy="2233682"/>
          </a:xfrm>
          <a:prstGeom prst="rect">
            <a:avLst/>
          </a:prstGeom>
        </p:spPr>
      </p:pic>
      <p:graphicFrame>
        <p:nvGraphicFramePr>
          <p:cNvPr id="14" name="Tableau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59169"/>
              </p:ext>
            </p:extLst>
          </p:nvPr>
        </p:nvGraphicFramePr>
        <p:xfrm>
          <a:off x="3389403" y="1570758"/>
          <a:ext cx="449087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49087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  <p:graphicFrame>
        <p:nvGraphicFramePr>
          <p:cNvPr id="16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239237"/>
              </p:ext>
            </p:extLst>
          </p:nvPr>
        </p:nvGraphicFramePr>
        <p:xfrm>
          <a:off x="6624257" y="1383518"/>
          <a:ext cx="449087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49087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  <p:graphicFrame>
        <p:nvGraphicFramePr>
          <p:cNvPr id="17" name="Tableau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055512"/>
              </p:ext>
            </p:extLst>
          </p:nvPr>
        </p:nvGraphicFramePr>
        <p:xfrm>
          <a:off x="8153902" y="4476910"/>
          <a:ext cx="449087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49087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193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355027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B1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4270" r="7027"/>
          <a:stretch/>
        </p:blipFill>
        <p:spPr>
          <a:xfrm>
            <a:off x="418407" y="3399630"/>
            <a:ext cx="3012849" cy="3300428"/>
          </a:xfrm>
          <a:prstGeom prst="rect">
            <a:avLst/>
          </a:prstGeom>
        </p:spPr>
      </p:pic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912541"/>
              </p:ext>
            </p:extLst>
          </p:nvPr>
        </p:nvGraphicFramePr>
        <p:xfrm>
          <a:off x="3602806" y="1363012"/>
          <a:ext cx="8045172" cy="5337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293">
                  <a:extLst>
                    <a:ext uri="{9D8B030D-6E8A-4147-A177-3AD203B41FA5}">
                      <a16:colId xmlns:a16="http://schemas.microsoft.com/office/drawing/2014/main" val="1084344066"/>
                    </a:ext>
                  </a:extLst>
                </a:gridCol>
                <a:gridCol w="2011293">
                  <a:extLst>
                    <a:ext uri="{9D8B030D-6E8A-4147-A177-3AD203B41FA5}">
                      <a16:colId xmlns:a16="http://schemas.microsoft.com/office/drawing/2014/main" val="4153364247"/>
                    </a:ext>
                  </a:extLst>
                </a:gridCol>
                <a:gridCol w="2011293">
                  <a:extLst>
                    <a:ext uri="{9D8B030D-6E8A-4147-A177-3AD203B41FA5}">
                      <a16:colId xmlns:a16="http://schemas.microsoft.com/office/drawing/2014/main" val="3635691562"/>
                    </a:ext>
                  </a:extLst>
                </a:gridCol>
                <a:gridCol w="2011293">
                  <a:extLst>
                    <a:ext uri="{9D8B030D-6E8A-4147-A177-3AD203B41FA5}">
                      <a16:colId xmlns:a16="http://schemas.microsoft.com/office/drawing/2014/main" val="1127331071"/>
                    </a:ext>
                  </a:extLst>
                </a:gridCol>
              </a:tblGrid>
              <a:tr h="766690">
                <a:tc>
                  <a:txBody>
                    <a:bodyPr/>
                    <a:lstStyle/>
                    <a:p>
                      <a:pPr algn="ctr"/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1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2</a:t>
                      </a:r>
                    </a:p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3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4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884677"/>
                  </a:ext>
                </a:extLst>
              </a:tr>
              <a:tr h="4570356">
                <a:tc>
                  <a:txBody>
                    <a:bodyPr/>
                    <a:lstStyle/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153273"/>
                  </a:ext>
                </a:extLst>
              </a:tr>
            </a:tbl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t="17625" r="14836" b="31893"/>
          <a:stretch/>
        </p:blipFill>
        <p:spPr>
          <a:xfrm>
            <a:off x="7624591" y="4689566"/>
            <a:ext cx="4023387" cy="195942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/>
          <a:srcRect t="14213" b="24764"/>
          <a:stretch/>
        </p:blipFill>
        <p:spPr>
          <a:xfrm>
            <a:off x="7583978" y="2157294"/>
            <a:ext cx="4023387" cy="246369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2806" y="2101755"/>
            <a:ext cx="3821488" cy="258781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957" y="1417801"/>
            <a:ext cx="2756290" cy="2068292"/>
          </a:xfrm>
          <a:prstGeom prst="rect">
            <a:avLst/>
          </a:prstGeom>
        </p:spPr>
      </p:pic>
      <p:sp>
        <p:nvSpPr>
          <p:cNvPr id="14" name="Flèche droite 13"/>
          <p:cNvSpPr/>
          <p:nvPr/>
        </p:nvSpPr>
        <p:spPr>
          <a:xfrm rot="1817223">
            <a:off x="2277620" y="2829672"/>
            <a:ext cx="1554480" cy="209006"/>
          </a:xfrm>
          <a:prstGeom prst="rightArrow">
            <a:avLst/>
          </a:prstGeom>
          <a:solidFill>
            <a:srgbClr val="FF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28032" y="4743226"/>
            <a:ext cx="3796261" cy="1956831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769063">
            <a:off x="5909439" y="4244519"/>
            <a:ext cx="1390008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41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398554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B2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371602"/>
              </p:ext>
            </p:extLst>
          </p:nvPr>
        </p:nvGraphicFramePr>
        <p:xfrm>
          <a:off x="4286431" y="1363012"/>
          <a:ext cx="7535840" cy="4966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3960">
                  <a:extLst>
                    <a:ext uri="{9D8B030D-6E8A-4147-A177-3AD203B41FA5}">
                      <a16:colId xmlns:a16="http://schemas.microsoft.com/office/drawing/2014/main" val="1084344066"/>
                    </a:ext>
                  </a:extLst>
                </a:gridCol>
                <a:gridCol w="1883960">
                  <a:extLst>
                    <a:ext uri="{9D8B030D-6E8A-4147-A177-3AD203B41FA5}">
                      <a16:colId xmlns:a16="http://schemas.microsoft.com/office/drawing/2014/main" val="4153364247"/>
                    </a:ext>
                  </a:extLst>
                </a:gridCol>
                <a:gridCol w="1883960">
                  <a:extLst>
                    <a:ext uri="{9D8B030D-6E8A-4147-A177-3AD203B41FA5}">
                      <a16:colId xmlns:a16="http://schemas.microsoft.com/office/drawing/2014/main" val="3635691562"/>
                    </a:ext>
                  </a:extLst>
                </a:gridCol>
                <a:gridCol w="1883960">
                  <a:extLst>
                    <a:ext uri="{9D8B030D-6E8A-4147-A177-3AD203B41FA5}">
                      <a16:colId xmlns:a16="http://schemas.microsoft.com/office/drawing/2014/main" val="1127331071"/>
                    </a:ext>
                  </a:extLst>
                </a:gridCol>
              </a:tblGrid>
              <a:tr h="361285">
                <a:tc>
                  <a:txBody>
                    <a:bodyPr/>
                    <a:lstStyle/>
                    <a:p>
                      <a:pPr algn="ctr"/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1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2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3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4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884677"/>
                  </a:ext>
                </a:extLst>
              </a:tr>
              <a:tr h="4570356">
                <a:tc>
                  <a:txBody>
                    <a:bodyPr/>
                    <a:lstStyle/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153273"/>
                  </a:ext>
                </a:extLst>
              </a:tr>
            </a:tbl>
          </a:graphicData>
        </a:graphic>
      </p:graphicFrame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355" y="3264507"/>
            <a:ext cx="3124858" cy="32760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3293" y="4319364"/>
            <a:ext cx="3814381" cy="245600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6355" y="4319364"/>
            <a:ext cx="3435914" cy="245600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5"/>
          <a:srcRect b="23523"/>
          <a:stretch/>
        </p:blipFill>
        <p:spPr>
          <a:xfrm>
            <a:off x="7846197" y="1863695"/>
            <a:ext cx="3976072" cy="242138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732999" y="786991"/>
            <a:ext cx="1547098" cy="2984956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42963" y="1880840"/>
            <a:ext cx="3246702" cy="2421379"/>
          </a:xfrm>
          <a:prstGeom prst="rect">
            <a:avLst/>
          </a:prstGeom>
        </p:spPr>
      </p:pic>
      <p:sp>
        <p:nvSpPr>
          <p:cNvPr id="13" name="Flèche droite 12"/>
          <p:cNvSpPr/>
          <p:nvPr/>
        </p:nvSpPr>
        <p:spPr>
          <a:xfrm rot="1817223">
            <a:off x="2941864" y="2500578"/>
            <a:ext cx="1554480" cy="209006"/>
          </a:xfrm>
          <a:prstGeom prst="rightArrow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lèche droite 13"/>
          <p:cNvSpPr/>
          <p:nvPr/>
        </p:nvSpPr>
        <p:spPr>
          <a:xfrm rot="10548889">
            <a:off x="6619394" y="3512811"/>
            <a:ext cx="1430256" cy="236615"/>
          </a:xfrm>
          <a:prstGeom prst="rightArrow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654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66156"/>
              </p:ext>
            </p:extLst>
          </p:nvPr>
        </p:nvGraphicFramePr>
        <p:xfrm>
          <a:off x="418407" y="822960"/>
          <a:ext cx="11518669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18669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B3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10" y="1380120"/>
            <a:ext cx="2686699" cy="34900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826" y="1380120"/>
            <a:ext cx="2393199" cy="34900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2561" y="5037513"/>
            <a:ext cx="4334823" cy="171242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5"/>
          <a:srcRect b="17820"/>
          <a:stretch/>
        </p:blipFill>
        <p:spPr>
          <a:xfrm>
            <a:off x="5751142" y="1380120"/>
            <a:ext cx="3016359" cy="340801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8618" y="1380120"/>
            <a:ext cx="3095755" cy="3408011"/>
          </a:xfrm>
          <a:prstGeom prst="rect">
            <a:avLst/>
          </a:prstGeom>
        </p:spPr>
      </p:pic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282850"/>
              </p:ext>
            </p:extLst>
          </p:nvPr>
        </p:nvGraphicFramePr>
        <p:xfrm>
          <a:off x="3216826" y="1394667"/>
          <a:ext cx="449087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49087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21353"/>
              </p:ext>
            </p:extLst>
          </p:nvPr>
        </p:nvGraphicFramePr>
        <p:xfrm>
          <a:off x="8684074" y="1394667"/>
          <a:ext cx="449087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49087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  <p:graphicFrame>
        <p:nvGraphicFramePr>
          <p:cNvPr id="14" name="Tableau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10908"/>
              </p:ext>
            </p:extLst>
          </p:nvPr>
        </p:nvGraphicFramePr>
        <p:xfrm>
          <a:off x="6842561" y="5051785"/>
          <a:ext cx="449087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49087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7"/>
          <a:srcRect b="14635"/>
          <a:stretch/>
        </p:blipFill>
        <p:spPr>
          <a:xfrm>
            <a:off x="1770611" y="5020887"/>
            <a:ext cx="4566457" cy="1729048"/>
          </a:xfrm>
          <a:prstGeom prst="rect">
            <a:avLst/>
          </a:prstGeom>
        </p:spPr>
      </p:pic>
      <p:graphicFrame>
        <p:nvGraphicFramePr>
          <p:cNvPr id="18" name="Tableau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937753"/>
              </p:ext>
            </p:extLst>
          </p:nvPr>
        </p:nvGraphicFramePr>
        <p:xfrm>
          <a:off x="1770611" y="5037513"/>
          <a:ext cx="449087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49087">
                  <a:extLst>
                    <a:ext uri="{9D8B030D-6E8A-4147-A177-3AD203B41FA5}">
                      <a16:colId xmlns:a16="http://schemas.microsoft.com/office/drawing/2014/main" val="2090906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007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999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960843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bg1"/>
                          </a:solidFill>
                        </a:rPr>
                        <a:t>09</a:t>
                      </a:r>
                      <a:endParaRPr lang="fr-FR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6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889735"/>
              </p:ext>
            </p:extLst>
          </p:nvPr>
        </p:nvGraphicFramePr>
        <p:xfrm>
          <a:off x="2563786" y="1683166"/>
          <a:ext cx="9416687" cy="4966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4349">
                  <a:extLst>
                    <a:ext uri="{9D8B030D-6E8A-4147-A177-3AD203B41FA5}">
                      <a16:colId xmlns:a16="http://schemas.microsoft.com/office/drawing/2014/main" val="1084344066"/>
                    </a:ext>
                  </a:extLst>
                </a:gridCol>
                <a:gridCol w="2102856">
                  <a:extLst>
                    <a:ext uri="{9D8B030D-6E8A-4147-A177-3AD203B41FA5}">
                      <a16:colId xmlns:a16="http://schemas.microsoft.com/office/drawing/2014/main" val="4153364247"/>
                    </a:ext>
                  </a:extLst>
                </a:gridCol>
                <a:gridCol w="2244859">
                  <a:extLst>
                    <a:ext uri="{9D8B030D-6E8A-4147-A177-3AD203B41FA5}">
                      <a16:colId xmlns:a16="http://schemas.microsoft.com/office/drawing/2014/main" val="3635691562"/>
                    </a:ext>
                  </a:extLst>
                </a:gridCol>
                <a:gridCol w="2124623">
                  <a:extLst>
                    <a:ext uri="{9D8B030D-6E8A-4147-A177-3AD203B41FA5}">
                      <a16:colId xmlns:a16="http://schemas.microsoft.com/office/drawing/2014/main" val="1127331071"/>
                    </a:ext>
                  </a:extLst>
                </a:gridCol>
              </a:tblGrid>
              <a:tr h="361285">
                <a:tc>
                  <a:txBody>
                    <a:bodyPr/>
                    <a:lstStyle/>
                    <a:p>
                      <a:pPr algn="ctr"/>
                      <a:r>
                        <a:rPr lang="fr-FR" sz="20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Face 1</a:t>
                      </a:r>
                      <a:endParaRPr lang="fr-FR" sz="2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Face 3</a:t>
                      </a:r>
                      <a:endParaRPr lang="fr-FR" sz="2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2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4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6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884677"/>
                  </a:ext>
                </a:extLst>
              </a:tr>
              <a:tr h="4570356">
                <a:tc>
                  <a:txBody>
                    <a:bodyPr/>
                    <a:lstStyle/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153273"/>
                  </a:ext>
                </a:extLst>
              </a:tr>
            </a:tbl>
          </a:graphicData>
        </a:graphic>
      </p:graphicFrame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561" y="2490202"/>
            <a:ext cx="2619423" cy="335252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258615" y="3085759"/>
            <a:ext cx="3358257" cy="208545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3795" y="2476587"/>
            <a:ext cx="2100042" cy="333102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3175" y="2490202"/>
            <a:ext cx="2100039" cy="3358258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069" y="1875836"/>
            <a:ext cx="2272425" cy="396689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959530" y="2861948"/>
            <a:ext cx="418704" cy="369332"/>
          </a:xfrm>
          <a:prstGeom prst="rect">
            <a:avLst/>
          </a:prstGeom>
          <a:solidFill>
            <a:srgbClr val="0066FF"/>
          </a:solidFill>
        </p:spPr>
        <p:txBody>
          <a:bodyPr wrap="none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30890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414425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29 A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394335"/>
              </p:ext>
            </p:extLst>
          </p:nvPr>
        </p:nvGraphicFramePr>
        <p:xfrm>
          <a:off x="3736458" y="1363012"/>
          <a:ext cx="7863484" cy="4966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871">
                  <a:extLst>
                    <a:ext uri="{9D8B030D-6E8A-4147-A177-3AD203B41FA5}">
                      <a16:colId xmlns:a16="http://schemas.microsoft.com/office/drawing/2014/main" val="1084344066"/>
                    </a:ext>
                  </a:extLst>
                </a:gridCol>
                <a:gridCol w="1965871">
                  <a:extLst>
                    <a:ext uri="{9D8B030D-6E8A-4147-A177-3AD203B41FA5}">
                      <a16:colId xmlns:a16="http://schemas.microsoft.com/office/drawing/2014/main" val="4153364247"/>
                    </a:ext>
                  </a:extLst>
                </a:gridCol>
                <a:gridCol w="1965871">
                  <a:extLst>
                    <a:ext uri="{9D8B030D-6E8A-4147-A177-3AD203B41FA5}">
                      <a16:colId xmlns:a16="http://schemas.microsoft.com/office/drawing/2014/main" val="3635691562"/>
                    </a:ext>
                  </a:extLst>
                </a:gridCol>
                <a:gridCol w="1965871">
                  <a:extLst>
                    <a:ext uri="{9D8B030D-6E8A-4147-A177-3AD203B41FA5}">
                      <a16:colId xmlns:a16="http://schemas.microsoft.com/office/drawing/2014/main" val="1127331071"/>
                    </a:ext>
                  </a:extLst>
                </a:gridCol>
              </a:tblGrid>
              <a:tr h="361285">
                <a:tc>
                  <a:txBody>
                    <a:bodyPr/>
                    <a:lstStyle/>
                    <a:p>
                      <a:pPr algn="ctr"/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1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Face 2</a:t>
                      </a:r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3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Face 4</a:t>
                      </a: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884677"/>
                  </a:ext>
                </a:extLst>
              </a:tr>
              <a:tr h="4570356">
                <a:tc>
                  <a:txBody>
                    <a:bodyPr/>
                    <a:lstStyle/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153273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b="30441"/>
          <a:stretch/>
        </p:blipFill>
        <p:spPr>
          <a:xfrm>
            <a:off x="3879669" y="1821245"/>
            <a:ext cx="3840480" cy="2025065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3"/>
          <a:srcRect b="35599"/>
          <a:stretch/>
        </p:blipFill>
        <p:spPr>
          <a:xfrm>
            <a:off x="7838197" y="1821245"/>
            <a:ext cx="4195639" cy="2027559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8197" y="3936897"/>
            <a:ext cx="4195639" cy="2832479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6667" y="3936897"/>
            <a:ext cx="3943482" cy="285094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256" y="2037806"/>
            <a:ext cx="3630411" cy="386660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894715" y="3476978"/>
            <a:ext cx="779508" cy="369332"/>
          </a:xfrm>
          <a:prstGeom prst="rect">
            <a:avLst/>
          </a:prstGeom>
          <a:solidFill>
            <a:srgbClr val="FF99FF"/>
          </a:solidFill>
        </p:spPr>
        <p:txBody>
          <a:bodyPr wrap="none">
            <a:spAutoFit/>
          </a:bodyPr>
          <a:lstStyle/>
          <a:p>
            <a:pPr algn="ctr"/>
            <a:r>
              <a:rPr lang="fr-FR" b="1" dirty="0"/>
              <a:t>Face 1</a:t>
            </a:r>
          </a:p>
        </p:txBody>
      </p:sp>
      <p:sp>
        <p:nvSpPr>
          <p:cNvPr id="7" name="Rectangle 6"/>
          <p:cNvSpPr/>
          <p:nvPr/>
        </p:nvSpPr>
        <p:spPr>
          <a:xfrm>
            <a:off x="7823151" y="3514690"/>
            <a:ext cx="779508" cy="369332"/>
          </a:xfrm>
          <a:prstGeom prst="rect">
            <a:avLst/>
          </a:prstGeom>
          <a:solidFill>
            <a:srgbClr val="FF99FF"/>
          </a:solidFill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fr-FR" b="1" dirty="0"/>
              <a:t>Face 2</a:t>
            </a:r>
          </a:p>
        </p:txBody>
      </p:sp>
      <p:sp>
        <p:nvSpPr>
          <p:cNvPr id="8" name="Rectangle 7"/>
          <p:cNvSpPr/>
          <p:nvPr/>
        </p:nvSpPr>
        <p:spPr>
          <a:xfrm>
            <a:off x="3776667" y="6418509"/>
            <a:ext cx="779508" cy="369332"/>
          </a:xfrm>
          <a:prstGeom prst="rect">
            <a:avLst/>
          </a:prstGeom>
          <a:solidFill>
            <a:srgbClr val="FF99FF"/>
          </a:solidFill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fr-FR" b="1" dirty="0"/>
              <a:t>Face </a:t>
            </a:r>
            <a:r>
              <a:rPr lang="fr-FR" b="1" dirty="0" smtClean="0"/>
              <a:t>3</a:t>
            </a:r>
            <a:endParaRPr lang="fr-FR" b="1" dirty="0"/>
          </a:p>
        </p:txBody>
      </p:sp>
      <p:sp>
        <p:nvSpPr>
          <p:cNvPr id="14" name="Rectangle 13"/>
          <p:cNvSpPr/>
          <p:nvPr/>
        </p:nvSpPr>
        <p:spPr>
          <a:xfrm>
            <a:off x="7838197" y="6364826"/>
            <a:ext cx="779508" cy="369332"/>
          </a:xfrm>
          <a:prstGeom prst="rect">
            <a:avLst/>
          </a:prstGeom>
          <a:solidFill>
            <a:srgbClr val="FF99FF"/>
          </a:solidFill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fr-FR" b="1" dirty="0"/>
              <a:t>Face </a:t>
            </a:r>
            <a:r>
              <a:rPr lang="fr-FR" b="1" dirty="0" smtClean="0"/>
              <a:t>4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44085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482535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23 A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LA COLOMBIERE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746697" y="1414978"/>
            <a:ext cx="2880137" cy="2811521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22040" b="22483"/>
          <a:stretch/>
        </p:blipFill>
        <p:spPr>
          <a:xfrm>
            <a:off x="8619882" y="1772556"/>
            <a:ext cx="3202787" cy="442323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3543" y="4272159"/>
            <a:ext cx="4480560" cy="241878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161" y="2184721"/>
            <a:ext cx="3484487" cy="314553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781004" y="3891475"/>
            <a:ext cx="779508" cy="369332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pPr algn="ctr"/>
            <a:r>
              <a:rPr lang="fr-FR" b="1" dirty="0"/>
              <a:t>Face 1</a:t>
            </a:r>
          </a:p>
        </p:txBody>
      </p:sp>
      <p:sp>
        <p:nvSpPr>
          <p:cNvPr id="9" name="Rectangle 8"/>
          <p:cNvSpPr/>
          <p:nvPr/>
        </p:nvSpPr>
        <p:spPr>
          <a:xfrm>
            <a:off x="3853543" y="6321607"/>
            <a:ext cx="779508" cy="369332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pPr algn="ctr"/>
            <a:r>
              <a:rPr lang="fr-FR" b="1" dirty="0"/>
              <a:t>Face </a:t>
            </a:r>
            <a:r>
              <a:rPr lang="fr-FR" b="1" dirty="0" smtClean="0"/>
              <a:t>2</a:t>
            </a:r>
            <a:endParaRPr lang="fr-FR" b="1" dirty="0"/>
          </a:p>
        </p:txBody>
      </p:sp>
      <p:sp>
        <p:nvSpPr>
          <p:cNvPr id="11" name="Rectangle 10"/>
          <p:cNvSpPr/>
          <p:nvPr/>
        </p:nvSpPr>
        <p:spPr>
          <a:xfrm>
            <a:off x="8619882" y="5826455"/>
            <a:ext cx="779508" cy="369332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pPr algn="ctr"/>
            <a:r>
              <a:rPr lang="fr-FR" b="1" dirty="0"/>
              <a:t>Face </a:t>
            </a:r>
            <a:r>
              <a:rPr lang="fr-FR" b="1" dirty="0" smtClean="0"/>
              <a:t>4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63279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</TotalTime>
  <Words>435</Words>
  <Application>Microsoft Office PowerPoint</Application>
  <PresentationFormat>Grand écran</PresentationFormat>
  <Paragraphs>351</Paragraphs>
  <Slides>27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CHRU Montpellier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ALDUDO CARCEL NATHALIE</dc:creator>
  <cp:lastModifiedBy>ALDUDO CARCEL NATHALIE</cp:lastModifiedBy>
  <cp:revision>96</cp:revision>
  <cp:lastPrinted>2025-06-11T05:44:37Z</cp:lastPrinted>
  <dcterms:created xsi:type="dcterms:W3CDTF">2025-05-14T10:32:23Z</dcterms:created>
  <dcterms:modified xsi:type="dcterms:W3CDTF">2025-06-12T13:54:25Z</dcterms:modified>
</cp:coreProperties>
</file>